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x="18288000" cy="10287000"/>
  <p:notesSz cx="6858000" cy="9144000"/>
  <p:embeddedFontLst>
    <p:embeddedFont>
      <p:font typeface="Lato Bold" charset="1" panose="020F0502020204030203"/>
      <p:regular r:id="rId37"/>
    </p:embeddedFont>
    <p:embeddedFont>
      <p:font typeface="Open Sans" charset="1" panose="00000000000000000000"/>
      <p:regular r:id="rId39"/>
    </p:embeddedFont>
    <p:embeddedFont>
      <p:font typeface="Poppins Bold" charset="1" panose="00000800000000000000"/>
      <p:regular r:id="rId41"/>
    </p:embeddedFont>
    <p:embeddedFont>
      <p:font typeface="Open Sans Bold" charset="1" panose="00000000000000000000"/>
      <p:regular r:id="rId42"/>
    </p:embeddedFont>
    <p:embeddedFont>
      <p:font typeface="Open Sans Italics" charset="1" panose="00000000000000000000"/>
      <p:regular r:id="rId50"/>
    </p:embeddedFont>
    <p:embeddedFont>
      <p:font typeface="Arial" charset="1" panose="020B0502020202020204"/>
      <p:regular r:id="rId57"/>
    </p:embeddedFont>
    <p:embeddedFont>
      <p:font typeface="Tahoma" charset="1" panose="020B0604030504040204"/>
      <p:regular r:id="rId65"/>
    </p:embeddedFont>
    <p:embeddedFont>
      <p:font typeface="Poppins" charset="1" panose="00000500000000000000"/>
      <p:regular r:id="rId69"/>
    </p:embeddedFont>
    <p:embeddedFont>
      <p:font typeface="Evolventa Bold" charset="1" panose="020B0702020202020204"/>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notesMasters/notesMaster1.xml" Type="http://schemas.openxmlformats.org/officeDocument/2006/relationships/notesMaster"/><Relationship Id="rId35" Target="theme/theme2.xml" Type="http://schemas.openxmlformats.org/officeDocument/2006/relationships/theme"/><Relationship Id="rId36" Target="notesSlides/notesSlide1.xml" Type="http://schemas.openxmlformats.org/officeDocument/2006/relationships/notesSlide"/><Relationship Id="rId37" Target="fonts/font37.fntdata" Type="http://schemas.openxmlformats.org/officeDocument/2006/relationships/font"/><Relationship Id="rId38" Target="notesSlides/notesSlide2.xml" Type="http://schemas.openxmlformats.org/officeDocument/2006/relationships/notesSlide"/><Relationship Id="rId39" Target="fonts/font39.fntdata" Type="http://schemas.openxmlformats.org/officeDocument/2006/relationships/font"/><Relationship Id="rId4" Target="theme/theme1.xml" Type="http://schemas.openxmlformats.org/officeDocument/2006/relationships/theme"/><Relationship Id="rId40" Target="notesSlides/notesSlide3.xml" Type="http://schemas.openxmlformats.org/officeDocument/2006/relationships/notesSlide"/><Relationship Id="rId41" Target="fonts/font41.fntdata" Type="http://schemas.openxmlformats.org/officeDocument/2006/relationships/font"/><Relationship Id="rId42" Target="fonts/font42.fntdata" Type="http://schemas.openxmlformats.org/officeDocument/2006/relationships/font"/><Relationship Id="rId43" Target="notesSlides/notesSlide4.xml" Type="http://schemas.openxmlformats.org/officeDocument/2006/relationships/notesSlide"/><Relationship Id="rId44" Target="notesSlides/notesSlide5.xml" Type="http://schemas.openxmlformats.org/officeDocument/2006/relationships/notesSlide"/><Relationship Id="rId45" Target="notesSlides/notesSlide6.xml" Type="http://schemas.openxmlformats.org/officeDocument/2006/relationships/notesSlide"/><Relationship Id="rId46" Target="notesSlides/notesSlide7.xml" Type="http://schemas.openxmlformats.org/officeDocument/2006/relationships/notesSlide"/><Relationship Id="rId47" Target="notesSlides/notesSlide8.xml" Type="http://schemas.openxmlformats.org/officeDocument/2006/relationships/notesSlide"/><Relationship Id="rId48" Target="notesSlides/notesSlide9.xml" Type="http://schemas.openxmlformats.org/officeDocument/2006/relationships/notesSlide"/><Relationship Id="rId49" Target="notesSlides/notesSlide10.xml" Type="http://schemas.openxmlformats.org/officeDocument/2006/relationships/notesSlide"/><Relationship Id="rId5" Target="tableStyles.xml" Type="http://schemas.openxmlformats.org/officeDocument/2006/relationships/tableStyles"/><Relationship Id="rId50" Target="fonts/font50.fntdata" Type="http://schemas.openxmlformats.org/officeDocument/2006/relationships/font"/><Relationship Id="rId51" Target="notesSlides/notesSlide11.xml" Type="http://schemas.openxmlformats.org/officeDocument/2006/relationships/notesSlide"/><Relationship Id="rId52" Target="notesSlides/notesSlide12.xml" Type="http://schemas.openxmlformats.org/officeDocument/2006/relationships/notesSlide"/><Relationship Id="rId53" Target="notesSlides/notesSlide13.xml" Type="http://schemas.openxmlformats.org/officeDocument/2006/relationships/notesSlide"/><Relationship Id="rId54" Target="notesSlides/notesSlide14.xml" Type="http://schemas.openxmlformats.org/officeDocument/2006/relationships/notesSlide"/><Relationship Id="rId55" Target="notesSlides/notesSlide15.xml" Type="http://schemas.openxmlformats.org/officeDocument/2006/relationships/notesSlide"/><Relationship Id="rId56" Target="notesSlides/notesSlide16.xml" Type="http://schemas.openxmlformats.org/officeDocument/2006/relationships/notesSlide"/><Relationship Id="rId57" Target="fonts/font57.fntdata" Type="http://schemas.openxmlformats.org/officeDocument/2006/relationships/font"/><Relationship Id="rId58" Target="notesSlides/notesSlide17.xml" Type="http://schemas.openxmlformats.org/officeDocument/2006/relationships/notesSlide"/><Relationship Id="rId59" Target="notesSlides/notesSlide18.xml" Type="http://schemas.openxmlformats.org/officeDocument/2006/relationships/notesSlide"/><Relationship Id="rId6" Target="slides/slide1.xml" Type="http://schemas.openxmlformats.org/officeDocument/2006/relationships/slide"/><Relationship Id="rId60" Target="notesSlides/notesSlide19.xml" Type="http://schemas.openxmlformats.org/officeDocument/2006/relationships/notesSlide"/><Relationship Id="rId61" Target="notesSlides/notesSlide20.xml" Type="http://schemas.openxmlformats.org/officeDocument/2006/relationships/notesSlide"/><Relationship Id="rId62" Target="notesSlides/notesSlide21.xml" Type="http://schemas.openxmlformats.org/officeDocument/2006/relationships/notesSlide"/><Relationship Id="rId63" Target="notesSlides/notesSlide22.xml" Type="http://schemas.openxmlformats.org/officeDocument/2006/relationships/notesSlide"/><Relationship Id="rId64" Target="notesSlides/notesSlide23.xml" Type="http://schemas.openxmlformats.org/officeDocument/2006/relationships/notesSlide"/><Relationship Id="rId65" Target="fonts/font65.fntdata" Type="http://schemas.openxmlformats.org/officeDocument/2006/relationships/font"/><Relationship Id="rId66" Target="notesSlides/notesSlide24.xml" Type="http://schemas.openxmlformats.org/officeDocument/2006/relationships/notesSlide"/><Relationship Id="rId67" Target="notesSlides/notesSlide25.xml" Type="http://schemas.openxmlformats.org/officeDocument/2006/relationships/notesSlide"/><Relationship Id="rId68" Target="notesSlides/notesSlide26.xml" Type="http://schemas.openxmlformats.org/officeDocument/2006/relationships/notesSlide"/><Relationship Id="rId69" Target="fonts/font69.fntdata" Type="http://schemas.openxmlformats.org/officeDocument/2006/relationships/font"/><Relationship Id="rId7" Target="slides/slide2.xml" Type="http://schemas.openxmlformats.org/officeDocument/2006/relationships/slide"/><Relationship Id="rId70" Target="notesSlides/notesSlide27.xml" Type="http://schemas.openxmlformats.org/officeDocument/2006/relationships/notesSlide"/><Relationship Id="rId71" Target="notesSlides/notesSlide28.xml" Type="http://schemas.openxmlformats.org/officeDocument/2006/relationships/notesSlide"/><Relationship Id="rId72" Target="fonts/font72.fntdata" Type="http://schemas.openxmlformats.org/officeDocument/2006/relationships/font"/><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png" Type="http://schemas.openxmlformats.org/officeDocument/2006/relationships/image"/><Relationship Id="rId4" Target="../media/image21.jpeg" Type="http://schemas.openxmlformats.org/officeDocument/2006/relationships/image"/><Relationship Id="rId5" Target="../media/image22.jpeg" Type="http://schemas.openxmlformats.org/officeDocument/2006/relationships/image"/><Relationship Id="rId6" Target="../media/image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png" Type="http://schemas.openxmlformats.org/officeDocument/2006/relationships/image"/><Relationship Id="rId4" Target="../media/image23.jpeg" Type="http://schemas.openxmlformats.org/officeDocument/2006/relationships/image"/><Relationship Id="rId5" Target="../media/image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png" Type="http://schemas.openxmlformats.org/officeDocument/2006/relationships/image"/><Relationship Id="rId4" Target="../media/image24.png" Type="http://schemas.openxmlformats.org/officeDocument/2006/relationships/image"/><Relationship Id="rId5" Target="../media/image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png" Type="http://schemas.openxmlformats.org/officeDocument/2006/relationships/image"/><Relationship Id="rId4" Target="../media/image25.jpeg" Type="http://schemas.openxmlformats.org/officeDocument/2006/relationships/image"/><Relationship Id="rId5" Target="../media/image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1.png" Type="http://schemas.openxmlformats.org/officeDocument/2006/relationships/image"/><Relationship Id="rId4" Target="../media/image26.jpeg" Type="http://schemas.openxmlformats.org/officeDocument/2006/relationships/image"/><Relationship Id="rId5" Target="../media/image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png" Type="http://schemas.openxmlformats.org/officeDocument/2006/relationships/image"/><Relationship Id="rId4" Target="../media/image27.png" Type="http://schemas.openxmlformats.org/officeDocument/2006/relationships/image"/><Relationship Id="rId5" Target="../media/image28.jpeg" Type="http://schemas.openxmlformats.org/officeDocument/2006/relationships/image"/><Relationship Id="rId6" Target="../media/image29.jpeg" Type="http://schemas.openxmlformats.org/officeDocument/2006/relationships/image"/><Relationship Id="rId7" Target="../media/image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1.png" Type="http://schemas.openxmlformats.org/officeDocument/2006/relationships/image"/><Relationship Id="rId4" Target="../media/image30.jpeg" Type="http://schemas.openxmlformats.org/officeDocument/2006/relationships/image"/><Relationship Id="rId5" Target="../media/image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1.pn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33.jpeg" Type="http://schemas.openxmlformats.org/officeDocument/2006/relationships/image"/><Relationship Id="rId7" Target="../media/image34.jpeg" Type="http://schemas.openxmlformats.org/officeDocument/2006/relationships/image"/><Relationship Id="rId8" Target="../media/image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1.png" Type="http://schemas.openxmlformats.org/officeDocument/2006/relationships/image"/><Relationship Id="rId4" Target="../media/image35.jpeg" Type="http://schemas.openxmlformats.org/officeDocument/2006/relationships/image"/><Relationship Id="rId5" Target="../media/image36.jpeg" Type="http://schemas.openxmlformats.org/officeDocument/2006/relationships/image"/><Relationship Id="rId6" Target="../media/image37.jpeg" Type="http://schemas.openxmlformats.org/officeDocument/2006/relationships/image"/><Relationship Id="rId7" Target="../media/image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1.png" Type="http://schemas.openxmlformats.org/officeDocument/2006/relationships/image"/><Relationship Id="rId4" Target="../media/image38.png" Type="http://schemas.openxmlformats.org/officeDocument/2006/relationships/image"/><Relationship Id="rId5" Target="../media/image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1.png" Type="http://schemas.openxmlformats.org/officeDocument/2006/relationships/image"/><Relationship Id="rId4" Target="../media/image39.png" Type="http://schemas.openxmlformats.org/officeDocument/2006/relationships/image"/><Relationship Id="rId5" Target="../media/image2.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1.png" Type="http://schemas.openxmlformats.org/officeDocument/2006/relationships/image"/><Relationship Id="rId4" Target="../media/image40.jpeg" Type="http://schemas.openxmlformats.org/officeDocument/2006/relationships/image"/><Relationship Id="rId5" Target="../media/image2.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1.png" Type="http://schemas.openxmlformats.org/officeDocument/2006/relationships/image"/><Relationship Id="rId4" Target="../media/image41.jpeg" Type="http://schemas.openxmlformats.org/officeDocument/2006/relationships/image"/><Relationship Id="rId5" Target="../media/VAF_ZU67ieo.mp4" Type="http://schemas.openxmlformats.org/officeDocument/2006/relationships/video"/><Relationship Id="rId6" Target="../media/VAF_ZU67ieo.mp4" Type="http://schemas.microsoft.com/office/2007/relationships/media"/></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1.png" Type="http://schemas.openxmlformats.org/officeDocument/2006/relationships/image"/><Relationship Id="rId4" Target="../media/image42.png" Type="http://schemas.openxmlformats.org/officeDocument/2006/relationships/image"/><Relationship Id="rId5" Target="../media/image2.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43.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44.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44.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45.png" Type="http://schemas.openxmlformats.org/officeDocument/2006/relationships/image"/><Relationship Id="rId4" Target="../media/image2.png" Type="http://schemas.openxmlformats.org/officeDocument/2006/relationships/image"/><Relationship Id="rId5" Target="../media/image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png" Type="http://schemas.openxmlformats.org/officeDocument/2006/relationships/image"/><Relationship Id="rId4" Target="../media/image3.jpeg" Type="http://schemas.openxmlformats.org/officeDocument/2006/relationships/image"/><Relationship Id="rId5" Target="../media/image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png" Type="http://schemas.openxmlformats.org/officeDocument/2006/relationships/image"/><Relationship Id="rId4" Target="../media/image4.jpeg" Type="http://schemas.openxmlformats.org/officeDocument/2006/relationships/image"/><Relationship Id="rId5" Target="../media/image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png" Type="http://schemas.openxmlformats.org/officeDocument/2006/relationships/image"/><Relationship Id="rId4" Target="../media/image5.jpeg" Type="http://schemas.openxmlformats.org/officeDocument/2006/relationships/image"/><Relationship Id="rId5" Target="../media/image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pn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png" Type="http://schemas.openxmlformats.org/officeDocument/2006/relationships/image"/><Relationship Id="rId8" Target="../media/image10.jpeg" Type="http://schemas.openxmlformats.org/officeDocument/2006/relationships/image"/><Relationship Id="rId9" Target="../media/image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png" Type="http://schemas.openxmlformats.org/officeDocument/2006/relationships/image"/><Relationship Id="rId4" Target="../media/image11.jpeg" Type="http://schemas.openxmlformats.org/officeDocument/2006/relationships/image"/><Relationship Id="rId5" Target="../media/image12.jpeg" Type="http://schemas.openxmlformats.org/officeDocument/2006/relationships/image"/><Relationship Id="rId6" Target="../media/image13.jpeg" Type="http://schemas.openxmlformats.org/officeDocument/2006/relationships/image"/><Relationship Id="rId7" Target="../media/image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pn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 Id="rId6" Target="../media/image16.jpeg" Type="http://schemas.openxmlformats.org/officeDocument/2006/relationships/image"/><Relationship Id="rId7" Target="../media/image17.jpeg" Type="http://schemas.openxmlformats.org/officeDocument/2006/relationships/image"/><Relationship Id="rId8" Target="../media/image18.jpeg" Type="http://schemas.openxmlformats.org/officeDocument/2006/relationships/image"/><Relationship Id="rId9" Target="../media/image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png" Type="http://schemas.openxmlformats.org/officeDocument/2006/relationships/image"/><Relationship Id="rId4" Target="https://www.dointech.com.co/control-acceso-peatonal.html" TargetMode="External" Type="http://schemas.openxmlformats.org/officeDocument/2006/relationships/hyperlink"/><Relationship Id="rId5" Target="https://www.dointech.com.co/control-acceso-vehicular.html" TargetMode="External" Type="http://schemas.openxmlformats.org/officeDocument/2006/relationships/hyperlink"/><Relationship Id="rId6" Target="../media/image19.png" Type="http://schemas.openxmlformats.org/officeDocument/2006/relationships/image"/><Relationship Id="rId7" Target="../media/image20.png" Type="http://schemas.openxmlformats.org/officeDocument/2006/relationships/image"/><Relationship Id="rId8" Target="../media/image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BCE45"/>
        </a:solidFill>
      </p:bgPr>
    </p:bg>
    <p:spTree>
      <p:nvGrpSpPr>
        <p:cNvPr id="1" name=""/>
        <p:cNvGrpSpPr/>
        <p:nvPr/>
      </p:nvGrpSpPr>
      <p:grpSpPr>
        <a:xfrm>
          <a:off x="0" y="0"/>
          <a:ext cx="0" cy="0"/>
          <a:chOff x="0" y="0"/>
          <a:chExt cx="0" cy="0"/>
        </a:xfrm>
      </p:grpSpPr>
      <p:sp>
        <p:nvSpPr>
          <p:cNvPr name="AutoShape 2" id="2"/>
          <p:cNvSpPr/>
          <p:nvPr/>
        </p:nvSpPr>
        <p:spPr>
          <a:xfrm rot="20848">
            <a:off x="4917232" y="821775"/>
            <a:ext cx="12564831" cy="0"/>
          </a:xfrm>
          <a:prstGeom prst="line">
            <a:avLst/>
          </a:prstGeom>
          <a:ln cap="rnd" w="28575">
            <a:solidFill>
              <a:srgbClr val="FFFFFF"/>
            </a:solidFill>
            <a:prstDash val="solid"/>
            <a:headEnd type="none" len="sm" w="sm"/>
            <a:tailEnd type="none" len="sm" w="sm"/>
          </a:ln>
        </p:spPr>
      </p:sp>
      <p:sp>
        <p:nvSpPr>
          <p:cNvPr name="AutoShape 3" id="3"/>
          <p:cNvSpPr/>
          <p:nvPr/>
        </p:nvSpPr>
        <p:spPr>
          <a:xfrm rot="10456">
            <a:off x="4936369" y="9470475"/>
            <a:ext cx="12526558" cy="0"/>
          </a:xfrm>
          <a:prstGeom prst="line">
            <a:avLst/>
          </a:prstGeom>
          <a:ln cap="rnd" w="19050">
            <a:solidFill>
              <a:srgbClr val="FFFFFF"/>
            </a:solidFill>
            <a:prstDash val="solid"/>
            <a:headEnd type="none" len="sm" w="sm"/>
            <a:tailEnd type="none" len="sm" w="sm"/>
          </a:ln>
        </p:spPr>
      </p:sp>
      <p:sp>
        <p:nvSpPr>
          <p:cNvPr name="AutoShape 4" id="4"/>
          <p:cNvSpPr/>
          <p:nvPr/>
        </p:nvSpPr>
        <p:spPr>
          <a:xfrm rot="322691">
            <a:off x="830451" y="821775"/>
            <a:ext cx="406489" cy="0"/>
          </a:xfrm>
          <a:prstGeom prst="line">
            <a:avLst/>
          </a:prstGeom>
          <a:ln cap="rnd" w="19050">
            <a:solidFill>
              <a:srgbClr val="FFFFFF"/>
            </a:solidFill>
            <a:prstDash val="solid"/>
            <a:headEnd type="none" len="sm" w="sm"/>
            <a:tailEnd type="none" len="sm" w="sm"/>
          </a:ln>
        </p:spPr>
      </p:sp>
      <p:sp>
        <p:nvSpPr>
          <p:cNvPr name="Freeform 5" id="5"/>
          <p:cNvSpPr/>
          <p:nvPr/>
        </p:nvSpPr>
        <p:spPr>
          <a:xfrm flipH="false" flipV="false" rot="0">
            <a:off x="1028700" y="3092662"/>
            <a:ext cx="4154550" cy="4154550"/>
          </a:xfrm>
          <a:custGeom>
            <a:avLst/>
            <a:gdLst/>
            <a:ahLst/>
            <a:cxnLst/>
            <a:rect r="r" b="b" t="t" l="l"/>
            <a:pathLst>
              <a:path h="4154550" w="4154550">
                <a:moveTo>
                  <a:pt x="0" y="0"/>
                </a:moveTo>
                <a:lnTo>
                  <a:pt x="4154550" y="0"/>
                </a:lnTo>
                <a:lnTo>
                  <a:pt x="4154550" y="4154550"/>
                </a:lnTo>
                <a:lnTo>
                  <a:pt x="0" y="4154550"/>
                </a:lnTo>
                <a:lnTo>
                  <a:pt x="0" y="0"/>
                </a:lnTo>
                <a:close/>
              </a:path>
            </a:pathLst>
          </a:custGeom>
          <a:blipFill>
            <a:blip r:embed="rId3"/>
            <a:stretch>
              <a:fillRect l="0" t="0" r="0" b="0"/>
            </a:stretch>
          </a:blipFill>
        </p:spPr>
      </p:sp>
      <p:sp>
        <p:nvSpPr>
          <p:cNvPr name="TextBox 6" id="6"/>
          <p:cNvSpPr txBox="true"/>
          <p:nvPr/>
        </p:nvSpPr>
        <p:spPr>
          <a:xfrm rot="0">
            <a:off x="7294014" y="145772"/>
            <a:ext cx="8381888" cy="5354158"/>
          </a:xfrm>
          <a:prstGeom prst="rect">
            <a:avLst/>
          </a:prstGeom>
        </p:spPr>
        <p:txBody>
          <a:bodyPr anchor="t" rtlCol="false" tIns="0" lIns="0" bIns="0" rIns="0">
            <a:spAutoFit/>
          </a:bodyPr>
          <a:lstStyle/>
          <a:p>
            <a:pPr algn="ctr">
              <a:lnSpc>
                <a:spcPts val="14169"/>
              </a:lnSpc>
            </a:pPr>
            <a:r>
              <a:rPr lang="en-US" sz="11046" spc="-17">
                <a:solidFill>
                  <a:srgbClr val="001C61"/>
                </a:solidFill>
                <a:latin typeface="Lato Bold"/>
                <a:ea typeface="Lato Bold"/>
                <a:cs typeface="Lato Bold"/>
                <a:sym typeface="Lato Bold"/>
              </a:rPr>
              <a:t>CONTROL DE ACCESOS</a:t>
            </a:r>
          </a:p>
        </p:txBody>
      </p:sp>
      <p:sp>
        <p:nvSpPr>
          <p:cNvPr name="Freeform 7" id="7"/>
          <p:cNvSpPr/>
          <p:nvPr/>
        </p:nvSpPr>
        <p:spPr>
          <a:xfrm flipH="false" flipV="false" rot="0">
            <a:off x="831346" y="7528431"/>
            <a:ext cx="4137522" cy="1729869"/>
          </a:xfrm>
          <a:custGeom>
            <a:avLst/>
            <a:gdLst/>
            <a:ahLst/>
            <a:cxnLst/>
            <a:rect r="r" b="b" t="t" l="l"/>
            <a:pathLst>
              <a:path h="1729869" w="4137522">
                <a:moveTo>
                  <a:pt x="0" y="0"/>
                </a:moveTo>
                <a:lnTo>
                  <a:pt x="4137522" y="0"/>
                </a:lnTo>
                <a:lnTo>
                  <a:pt x="4137522" y="1729869"/>
                </a:lnTo>
                <a:lnTo>
                  <a:pt x="0" y="1729869"/>
                </a:lnTo>
                <a:lnTo>
                  <a:pt x="0" y="0"/>
                </a:lnTo>
                <a:close/>
              </a:path>
            </a:pathLst>
          </a:custGeom>
          <a:blipFill>
            <a:blip r:embed="rId4"/>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TextBox 12" id="12"/>
          <p:cNvSpPr txBox="true"/>
          <p:nvPr/>
        </p:nvSpPr>
        <p:spPr>
          <a:xfrm rot="0">
            <a:off x="1617806" y="885850"/>
            <a:ext cx="9220800" cy="771488"/>
          </a:xfrm>
          <a:prstGeom prst="rect">
            <a:avLst/>
          </a:prstGeom>
        </p:spPr>
        <p:txBody>
          <a:bodyPr anchor="t" rtlCol="false" tIns="0" lIns="0" bIns="0" rIns="0">
            <a:spAutoFit/>
          </a:bodyPr>
          <a:lstStyle/>
          <a:p>
            <a:pPr algn="l">
              <a:lnSpc>
                <a:spcPts val="5759"/>
              </a:lnSpc>
            </a:pPr>
            <a:r>
              <a:rPr lang="en-US" sz="4800" spc="-20">
                <a:solidFill>
                  <a:srgbClr val="000000"/>
                </a:solidFill>
                <a:latin typeface="Poppins Bold"/>
                <a:ea typeface="Poppins Bold"/>
                <a:cs typeface="Poppins Bold"/>
                <a:sym typeface="Poppins Bold"/>
              </a:rPr>
              <a:t>¿Qué es Biometría?</a:t>
            </a:r>
          </a:p>
        </p:txBody>
      </p:sp>
      <p:sp>
        <p:nvSpPr>
          <p:cNvPr name="TextBox 13" id="13"/>
          <p:cNvSpPr txBox="true"/>
          <p:nvPr/>
        </p:nvSpPr>
        <p:spPr>
          <a:xfrm rot="0">
            <a:off x="412738" y="2501707"/>
            <a:ext cx="8465687" cy="5409195"/>
          </a:xfrm>
          <a:prstGeom prst="rect">
            <a:avLst/>
          </a:prstGeom>
        </p:spPr>
        <p:txBody>
          <a:bodyPr anchor="t" rtlCol="false" tIns="0" lIns="0" bIns="0" rIns="0">
            <a:spAutoFit/>
          </a:bodyPr>
          <a:lstStyle/>
          <a:p>
            <a:pPr algn="just">
              <a:lnSpc>
                <a:spcPts val="4800"/>
              </a:lnSpc>
            </a:pPr>
            <a:r>
              <a:rPr lang="en-US" sz="4000">
                <a:solidFill>
                  <a:srgbClr val="000000"/>
                </a:solidFill>
                <a:latin typeface="Open Sans"/>
                <a:ea typeface="Open Sans"/>
                <a:cs typeface="Open Sans"/>
                <a:sym typeface="Open Sans"/>
              </a:rPr>
              <a:t>El concepto biometría  proviene de las palabras bio  (vida) y metría (medida),  por lo tanto con ello se  infiere que todo equipo  biométrico mide e identifica  alguna característica  propia de la persona.  Biometría es"</a:t>
            </a:r>
            <a:r>
              <a:rPr lang="en-US" sz="4000" u="sng">
                <a:solidFill>
                  <a:srgbClr val="000000"/>
                </a:solidFill>
                <a:latin typeface="Open Sans Italics"/>
                <a:ea typeface="Open Sans Italics"/>
                <a:cs typeface="Open Sans Italics"/>
                <a:sym typeface="Open Sans Italics"/>
              </a:rPr>
              <a:t>una </a:t>
            </a:r>
            <a:r>
              <a:rPr lang="en-US" sz="4000">
                <a:solidFill>
                  <a:srgbClr val="000000"/>
                </a:solidFill>
                <a:latin typeface="Open Sans Italics"/>
                <a:ea typeface="Open Sans Italics"/>
                <a:cs typeface="Open Sans Italics"/>
                <a:sym typeface="Open Sans Italics"/>
              </a:rPr>
              <a:t> </a:t>
            </a:r>
            <a:r>
              <a:rPr lang="en-US" sz="4000" u="sng">
                <a:solidFill>
                  <a:srgbClr val="000000"/>
                </a:solidFill>
                <a:latin typeface="Open Sans Italics"/>
                <a:ea typeface="Open Sans Italics"/>
                <a:cs typeface="Open Sans Italics"/>
                <a:sym typeface="Open Sans Italics"/>
              </a:rPr>
              <a:t>característica única física </a:t>
            </a:r>
            <a:r>
              <a:rPr lang="en-US" sz="4000">
                <a:solidFill>
                  <a:srgbClr val="000000"/>
                </a:solidFill>
                <a:latin typeface="Open Sans Italics"/>
                <a:ea typeface="Open Sans Italics"/>
                <a:cs typeface="Open Sans Italics"/>
                <a:sym typeface="Open Sans Italics"/>
              </a:rPr>
              <a:t> </a:t>
            </a:r>
            <a:r>
              <a:rPr lang="en-US" sz="4000" u="sng">
                <a:solidFill>
                  <a:srgbClr val="000000"/>
                </a:solidFill>
                <a:latin typeface="Open Sans Italics"/>
                <a:ea typeface="Open Sans Italics"/>
                <a:cs typeface="Open Sans Italics"/>
                <a:sym typeface="Open Sans Italics"/>
              </a:rPr>
              <a:t>medible y como tal, </a:t>
            </a:r>
            <a:r>
              <a:rPr lang="en-US" sz="4000">
                <a:solidFill>
                  <a:srgbClr val="000000"/>
                </a:solidFill>
                <a:latin typeface="Open Sans Italics"/>
                <a:ea typeface="Open Sans Italics"/>
                <a:cs typeface="Open Sans Italics"/>
                <a:sym typeface="Open Sans Italics"/>
              </a:rPr>
              <a:t> </a:t>
            </a:r>
            <a:r>
              <a:rPr lang="en-US" sz="4000" u="sng">
                <a:solidFill>
                  <a:srgbClr val="000000"/>
                </a:solidFill>
                <a:latin typeface="Open Sans Italics"/>
                <a:ea typeface="Open Sans Italics"/>
                <a:cs typeface="Open Sans Italics"/>
                <a:sym typeface="Open Sans Italics"/>
              </a:rPr>
              <a:t>diferenciable</a:t>
            </a:r>
            <a:r>
              <a:rPr lang="en-US" sz="4000">
                <a:solidFill>
                  <a:srgbClr val="000000"/>
                </a:solidFill>
                <a:latin typeface="Open Sans"/>
                <a:ea typeface="Open Sans"/>
                <a:cs typeface="Open Sans"/>
                <a:sym typeface="Open Sans"/>
              </a:rPr>
              <a:t>".</a:t>
            </a:r>
          </a:p>
        </p:txBody>
      </p:sp>
      <p:grpSp>
        <p:nvGrpSpPr>
          <p:cNvPr name="Group 14" id="14"/>
          <p:cNvGrpSpPr/>
          <p:nvPr/>
        </p:nvGrpSpPr>
        <p:grpSpPr>
          <a:xfrm rot="0">
            <a:off x="10124588" y="1322105"/>
            <a:ext cx="6615295" cy="3084843"/>
            <a:chOff x="0" y="0"/>
            <a:chExt cx="8106936" cy="3780425"/>
          </a:xfrm>
        </p:grpSpPr>
        <p:sp>
          <p:nvSpPr>
            <p:cNvPr name="Freeform 15" id="15"/>
            <p:cNvSpPr/>
            <p:nvPr/>
          </p:nvSpPr>
          <p:spPr>
            <a:xfrm flipH="false" flipV="false" rot="0">
              <a:off x="0" y="0"/>
              <a:ext cx="8106918" cy="3780409"/>
            </a:xfrm>
            <a:custGeom>
              <a:avLst/>
              <a:gdLst/>
              <a:ahLst/>
              <a:cxnLst/>
              <a:rect r="r" b="b" t="t" l="l"/>
              <a:pathLst>
                <a:path h="3780409" w="8106918">
                  <a:moveTo>
                    <a:pt x="0" y="0"/>
                  </a:moveTo>
                  <a:lnTo>
                    <a:pt x="8106918" y="0"/>
                  </a:lnTo>
                  <a:lnTo>
                    <a:pt x="8106918" y="3780409"/>
                  </a:lnTo>
                  <a:lnTo>
                    <a:pt x="0" y="3780409"/>
                  </a:lnTo>
                  <a:close/>
                </a:path>
              </a:pathLst>
            </a:custGeom>
            <a:blipFill>
              <a:blip r:embed="rId4"/>
              <a:stretch>
                <a:fillRect l="-1418" t="0" r="-1418" b="0"/>
              </a:stretch>
            </a:blipFill>
          </p:spPr>
        </p:sp>
      </p:grpSp>
      <p:grpSp>
        <p:nvGrpSpPr>
          <p:cNvPr name="Group 16" id="16"/>
          <p:cNvGrpSpPr/>
          <p:nvPr/>
        </p:nvGrpSpPr>
        <p:grpSpPr>
          <a:xfrm rot="0">
            <a:off x="10958205" y="4797473"/>
            <a:ext cx="4713825" cy="3363713"/>
            <a:chOff x="0" y="0"/>
            <a:chExt cx="5177131" cy="3694322"/>
          </a:xfrm>
        </p:grpSpPr>
        <p:sp>
          <p:nvSpPr>
            <p:cNvPr name="Freeform 17" id="17"/>
            <p:cNvSpPr/>
            <p:nvPr/>
          </p:nvSpPr>
          <p:spPr>
            <a:xfrm flipH="false" flipV="false" rot="0">
              <a:off x="0" y="0"/>
              <a:ext cx="5177155" cy="3694303"/>
            </a:xfrm>
            <a:custGeom>
              <a:avLst/>
              <a:gdLst/>
              <a:ahLst/>
              <a:cxnLst/>
              <a:rect r="r" b="b" t="t" l="l"/>
              <a:pathLst>
                <a:path h="3694303" w="5177155">
                  <a:moveTo>
                    <a:pt x="0" y="0"/>
                  </a:moveTo>
                  <a:lnTo>
                    <a:pt x="5177155" y="0"/>
                  </a:lnTo>
                  <a:lnTo>
                    <a:pt x="5177155" y="3694303"/>
                  </a:lnTo>
                  <a:lnTo>
                    <a:pt x="0" y="3694303"/>
                  </a:lnTo>
                  <a:close/>
                </a:path>
              </a:pathLst>
            </a:custGeom>
            <a:blipFill>
              <a:blip r:embed="rId5"/>
              <a:stretch>
                <a:fillRect l="-1395" t="0" r="-1394" b="0"/>
              </a:stretch>
            </a:blipFill>
          </p:spPr>
        </p:sp>
      </p:grpSp>
      <p:sp>
        <p:nvSpPr>
          <p:cNvPr name="Freeform 18" id="18"/>
          <p:cNvSpPr/>
          <p:nvPr/>
        </p:nvSpPr>
        <p:spPr>
          <a:xfrm flipH="false" flipV="false" rot="0">
            <a:off x="12602360" y="8501174"/>
            <a:ext cx="4137522" cy="1729869"/>
          </a:xfrm>
          <a:custGeom>
            <a:avLst/>
            <a:gdLst/>
            <a:ahLst/>
            <a:cxnLst/>
            <a:rect r="r" b="b" t="t" l="l"/>
            <a:pathLst>
              <a:path h="1729869" w="4137522">
                <a:moveTo>
                  <a:pt x="0" y="0"/>
                </a:moveTo>
                <a:lnTo>
                  <a:pt x="4137523" y="0"/>
                </a:lnTo>
                <a:lnTo>
                  <a:pt x="4137523" y="1729869"/>
                </a:lnTo>
                <a:lnTo>
                  <a:pt x="0" y="1729869"/>
                </a:lnTo>
                <a:lnTo>
                  <a:pt x="0" y="0"/>
                </a:lnTo>
                <a:close/>
              </a:path>
            </a:pathLst>
          </a:custGeom>
          <a:blipFill>
            <a:blip r:embed="rId6"/>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FDE59"/>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TextBox 12" id="12"/>
          <p:cNvSpPr txBox="true"/>
          <p:nvPr/>
        </p:nvSpPr>
        <p:spPr>
          <a:xfrm rot="0">
            <a:off x="1058000" y="994825"/>
            <a:ext cx="13941676" cy="771488"/>
          </a:xfrm>
          <a:prstGeom prst="rect">
            <a:avLst/>
          </a:prstGeom>
        </p:spPr>
        <p:txBody>
          <a:bodyPr anchor="t" rtlCol="false" tIns="0" lIns="0" bIns="0" rIns="0">
            <a:spAutoFit/>
          </a:bodyPr>
          <a:lstStyle/>
          <a:p>
            <a:pPr algn="l">
              <a:lnSpc>
                <a:spcPts val="5759"/>
              </a:lnSpc>
            </a:pPr>
            <a:r>
              <a:rPr lang="en-US" sz="4800" spc="-10">
                <a:solidFill>
                  <a:srgbClr val="000000"/>
                </a:solidFill>
                <a:latin typeface="Poppins Bold"/>
                <a:ea typeface="Poppins Bold"/>
                <a:cs typeface="Poppins Bold"/>
                <a:sym typeface="Poppins Bold"/>
              </a:rPr>
              <a:t>Verificación de escritura</a:t>
            </a:r>
          </a:p>
        </p:txBody>
      </p:sp>
      <p:sp>
        <p:nvSpPr>
          <p:cNvPr name="TextBox 13" id="13"/>
          <p:cNvSpPr txBox="true"/>
          <p:nvPr/>
        </p:nvSpPr>
        <p:spPr>
          <a:xfrm rot="0">
            <a:off x="709174" y="2041094"/>
            <a:ext cx="15378340" cy="3933032"/>
          </a:xfrm>
          <a:prstGeom prst="rect">
            <a:avLst/>
          </a:prstGeom>
        </p:spPr>
        <p:txBody>
          <a:bodyPr anchor="t" rtlCol="false" tIns="0" lIns="0" bIns="0" rIns="0">
            <a:spAutoFit/>
          </a:bodyPr>
          <a:lstStyle/>
          <a:p>
            <a:pPr algn="just">
              <a:lnSpc>
                <a:spcPts val="5203"/>
              </a:lnSpc>
            </a:pPr>
            <a:r>
              <a:rPr lang="en-US" sz="4336">
                <a:solidFill>
                  <a:srgbClr val="000000"/>
                </a:solidFill>
                <a:latin typeface="Open Sans"/>
                <a:ea typeface="Open Sans"/>
                <a:cs typeface="Open Sans"/>
                <a:sym typeface="Open Sans"/>
              </a:rPr>
              <a:t>Aunque la escritura (generalmente  la firma) no es una característica  estrictamente biométrica de la  misma forma que sucedía en la  verificación de la voz, el objetivo  aquí no es interpretar o entender  lo que el usuario escribe en el  lector,	sino	autenticarlo  basándose en ciertos rasgos tanto  de la firma como de su rubrica.</a:t>
            </a:r>
          </a:p>
        </p:txBody>
      </p:sp>
      <p:grpSp>
        <p:nvGrpSpPr>
          <p:cNvPr name="Group 14" id="14"/>
          <p:cNvGrpSpPr/>
          <p:nvPr/>
        </p:nvGrpSpPr>
        <p:grpSpPr>
          <a:xfrm rot="0">
            <a:off x="9521800" y="6202726"/>
            <a:ext cx="4981792" cy="3441726"/>
            <a:chOff x="0" y="0"/>
            <a:chExt cx="6642389" cy="4588968"/>
          </a:xfrm>
        </p:grpSpPr>
        <p:sp>
          <p:nvSpPr>
            <p:cNvPr name="Freeform 15" id="15"/>
            <p:cNvSpPr/>
            <p:nvPr/>
          </p:nvSpPr>
          <p:spPr>
            <a:xfrm flipH="false" flipV="false" rot="0">
              <a:off x="0" y="0"/>
              <a:ext cx="6642354" cy="4589018"/>
            </a:xfrm>
            <a:custGeom>
              <a:avLst/>
              <a:gdLst/>
              <a:ahLst/>
              <a:cxnLst/>
              <a:rect r="r" b="b" t="t" l="l"/>
              <a:pathLst>
                <a:path h="4589018" w="6642354">
                  <a:moveTo>
                    <a:pt x="0" y="0"/>
                  </a:moveTo>
                  <a:lnTo>
                    <a:pt x="6642354" y="0"/>
                  </a:lnTo>
                  <a:lnTo>
                    <a:pt x="6642354" y="4589018"/>
                  </a:lnTo>
                  <a:lnTo>
                    <a:pt x="0" y="4589018"/>
                  </a:lnTo>
                  <a:close/>
                </a:path>
              </a:pathLst>
            </a:custGeom>
            <a:blipFill>
              <a:blip r:embed="rId4"/>
              <a:stretch>
                <a:fillRect l="0" t="-2361" r="0" b="-2359"/>
              </a:stretch>
            </a:blipFill>
          </p:spPr>
        </p:sp>
      </p:grpSp>
      <p:sp>
        <p:nvSpPr>
          <p:cNvPr name="Freeform 16" id="16"/>
          <p:cNvSpPr/>
          <p:nvPr/>
        </p:nvSpPr>
        <p:spPr>
          <a:xfrm flipH="false" flipV="false" rot="0">
            <a:off x="13395220" y="8797242"/>
            <a:ext cx="3095680" cy="1294282"/>
          </a:xfrm>
          <a:custGeom>
            <a:avLst/>
            <a:gdLst/>
            <a:ahLst/>
            <a:cxnLst/>
            <a:rect r="r" b="b" t="t" l="l"/>
            <a:pathLst>
              <a:path h="1294282" w="3095680">
                <a:moveTo>
                  <a:pt x="0" y="0"/>
                </a:moveTo>
                <a:lnTo>
                  <a:pt x="3095680" y="0"/>
                </a:lnTo>
                <a:lnTo>
                  <a:pt x="3095680" y="1294282"/>
                </a:lnTo>
                <a:lnTo>
                  <a:pt x="0" y="1294282"/>
                </a:lnTo>
                <a:lnTo>
                  <a:pt x="0" y="0"/>
                </a:lnTo>
                <a:close/>
              </a:path>
            </a:pathLst>
          </a:custGeom>
          <a:blipFill>
            <a:blip r:embed="rId5"/>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TextBox 12" id="12"/>
          <p:cNvSpPr txBox="true"/>
          <p:nvPr/>
        </p:nvSpPr>
        <p:spPr>
          <a:xfrm rot="0">
            <a:off x="1048475" y="592445"/>
            <a:ext cx="11274296" cy="771488"/>
          </a:xfrm>
          <a:prstGeom prst="rect">
            <a:avLst/>
          </a:prstGeom>
        </p:spPr>
        <p:txBody>
          <a:bodyPr anchor="t" rtlCol="false" tIns="0" lIns="0" bIns="0" rIns="0">
            <a:spAutoFit/>
          </a:bodyPr>
          <a:lstStyle/>
          <a:p>
            <a:pPr algn="l">
              <a:lnSpc>
                <a:spcPts val="5759"/>
              </a:lnSpc>
            </a:pPr>
            <a:r>
              <a:rPr lang="en-US" sz="4800" spc="-10">
                <a:solidFill>
                  <a:srgbClr val="000000"/>
                </a:solidFill>
                <a:latin typeface="Poppins Bold"/>
                <a:ea typeface="Poppins Bold"/>
                <a:cs typeface="Poppins Bold"/>
                <a:sym typeface="Poppins Bold"/>
              </a:rPr>
              <a:t>Accesos Biométricos</a:t>
            </a:r>
          </a:p>
        </p:txBody>
      </p:sp>
      <p:sp>
        <p:nvSpPr>
          <p:cNvPr name="TextBox 13" id="13"/>
          <p:cNvSpPr txBox="true"/>
          <p:nvPr/>
        </p:nvSpPr>
        <p:spPr>
          <a:xfrm rot="0">
            <a:off x="1370985" y="2134157"/>
            <a:ext cx="10573692" cy="6009159"/>
          </a:xfrm>
          <a:prstGeom prst="rect">
            <a:avLst/>
          </a:prstGeom>
        </p:spPr>
        <p:txBody>
          <a:bodyPr anchor="t" rtlCol="false" tIns="0" lIns="0" bIns="0" rIns="0">
            <a:spAutoFit/>
          </a:bodyPr>
          <a:lstStyle/>
          <a:p>
            <a:pPr algn="just">
              <a:lnSpc>
                <a:spcPts val="4800"/>
              </a:lnSpc>
            </a:pPr>
            <a:r>
              <a:rPr lang="en-US" sz="4000">
                <a:solidFill>
                  <a:srgbClr val="000000"/>
                </a:solidFill>
                <a:latin typeface="Open Sans"/>
                <a:ea typeface="Open Sans"/>
                <a:cs typeface="Open Sans"/>
                <a:sym typeface="Open Sans"/>
              </a:rPr>
              <a:t>La posibilidad tecnológica de  controlar el acceso de seres humanos  según sus características  morfológicas únicas (biometría) sin  necesidad de carnés, tarjetas  magnéticas, de proximidad u otros  medios de identificación vulnerables,  hace de los lectores de huella digital  y del software de validación de  lecturas el medio más rápido y  confiable de control de acceso y  tiempos laborados del mercado.</a:t>
            </a:r>
          </a:p>
        </p:txBody>
      </p:sp>
      <p:sp>
        <p:nvSpPr>
          <p:cNvPr name="Freeform 14" id="14"/>
          <p:cNvSpPr/>
          <p:nvPr/>
        </p:nvSpPr>
        <p:spPr>
          <a:xfrm flipH="false" flipV="false" rot="0">
            <a:off x="13356907" y="1812937"/>
            <a:ext cx="4061836" cy="5874258"/>
          </a:xfrm>
          <a:custGeom>
            <a:avLst/>
            <a:gdLst/>
            <a:ahLst/>
            <a:cxnLst/>
            <a:rect r="r" b="b" t="t" l="l"/>
            <a:pathLst>
              <a:path h="5874258" w="4061836">
                <a:moveTo>
                  <a:pt x="0" y="0"/>
                </a:moveTo>
                <a:lnTo>
                  <a:pt x="4061836" y="0"/>
                </a:lnTo>
                <a:lnTo>
                  <a:pt x="4061836" y="5874258"/>
                </a:lnTo>
                <a:lnTo>
                  <a:pt x="0" y="5874258"/>
                </a:lnTo>
                <a:lnTo>
                  <a:pt x="0" y="0"/>
                </a:lnTo>
                <a:close/>
              </a:path>
            </a:pathLst>
          </a:custGeom>
          <a:blipFill>
            <a:blip r:embed="rId4"/>
            <a:stretch>
              <a:fillRect l="0" t="0" r="0" b="0"/>
            </a:stretch>
          </a:blipFill>
        </p:spPr>
      </p:sp>
      <p:sp>
        <p:nvSpPr>
          <p:cNvPr name="Freeform 15" id="15"/>
          <p:cNvSpPr/>
          <p:nvPr/>
        </p:nvSpPr>
        <p:spPr>
          <a:xfrm flipH="false" flipV="false" rot="0">
            <a:off x="12434487" y="8566656"/>
            <a:ext cx="4137522" cy="1729869"/>
          </a:xfrm>
          <a:custGeom>
            <a:avLst/>
            <a:gdLst/>
            <a:ahLst/>
            <a:cxnLst/>
            <a:rect r="r" b="b" t="t" l="l"/>
            <a:pathLst>
              <a:path h="1729869" w="4137522">
                <a:moveTo>
                  <a:pt x="0" y="0"/>
                </a:moveTo>
                <a:lnTo>
                  <a:pt x="4137522" y="0"/>
                </a:lnTo>
                <a:lnTo>
                  <a:pt x="4137522" y="1729869"/>
                </a:lnTo>
                <a:lnTo>
                  <a:pt x="0" y="1729869"/>
                </a:lnTo>
                <a:lnTo>
                  <a:pt x="0" y="0"/>
                </a:lnTo>
                <a:close/>
              </a:path>
            </a:pathLst>
          </a:custGeom>
          <a:blipFill>
            <a:blip r:embed="rId5"/>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TextBox 12" id="12"/>
          <p:cNvSpPr txBox="true"/>
          <p:nvPr/>
        </p:nvSpPr>
        <p:spPr>
          <a:xfrm rot="0">
            <a:off x="809084" y="880175"/>
            <a:ext cx="5843270" cy="714338"/>
          </a:xfrm>
          <a:prstGeom prst="rect">
            <a:avLst/>
          </a:prstGeom>
        </p:spPr>
        <p:txBody>
          <a:bodyPr anchor="t" rtlCol="false" tIns="0" lIns="0" bIns="0" rIns="0">
            <a:spAutoFit/>
          </a:bodyPr>
          <a:lstStyle/>
          <a:p>
            <a:pPr algn="l">
              <a:lnSpc>
                <a:spcPts val="5759"/>
              </a:lnSpc>
            </a:pPr>
            <a:r>
              <a:rPr lang="en-US" sz="4800" spc="-10">
                <a:solidFill>
                  <a:srgbClr val="000000"/>
                </a:solidFill>
                <a:latin typeface="Open Sans Bold"/>
                <a:ea typeface="Open Sans Bold"/>
                <a:cs typeface="Open Sans Bold"/>
                <a:sym typeface="Open Sans Bold"/>
              </a:rPr>
              <a:t>Verificación de Voz</a:t>
            </a:r>
          </a:p>
        </p:txBody>
      </p:sp>
      <p:sp>
        <p:nvSpPr>
          <p:cNvPr name="TextBox 13" id="13"/>
          <p:cNvSpPr txBox="true"/>
          <p:nvPr/>
        </p:nvSpPr>
        <p:spPr>
          <a:xfrm rot="0">
            <a:off x="809086" y="2089443"/>
            <a:ext cx="8139152" cy="3599408"/>
          </a:xfrm>
          <a:prstGeom prst="rect">
            <a:avLst/>
          </a:prstGeom>
        </p:spPr>
        <p:txBody>
          <a:bodyPr anchor="t" rtlCol="false" tIns="0" lIns="0" bIns="0" rIns="0">
            <a:spAutoFit/>
          </a:bodyPr>
          <a:lstStyle/>
          <a:p>
            <a:pPr algn="just">
              <a:lnSpc>
                <a:spcPts val="4080"/>
              </a:lnSpc>
            </a:pPr>
            <a:r>
              <a:rPr lang="en-US" sz="3400">
                <a:solidFill>
                  <a:srgbClr val="000000"/>
                </a:solidFill>
                <a:latin typeface="Open Sans"/>
                <a:ea typeface="Open Sans"/>
                <a:cs typeface="Open Sans"/>
                <a:sym typeface="Open Sans"/>
              </a:rPr>
              <a:t>En los sistemas de reconocimiento de  voz no se intenta como mucha gente  piensa, reconocer lo que el usuario dice, sino identificar una serie de  sonidos y sus características para  decidir si el usuario es quien dice ser</a:t>
            </a:r>
          </a:p>
          <a:p>
            <a:pPr algn="just">
              <a:lnSpc>
                <a:spcPts val="4080"/>
              </a:lnSpc>
            </a:pPr>
          </a:p>
        </p:txBody>
      </p:sp>
      <p:sp>
        <p:nvSpPr>
          <p:cNvPr name="TextBox 14" id="14"/>
          <p:cNvSpPr txBox="true"/>
          <p:nvPr/>
        </p:nvSpPr>
        <p:spPr>
          <a:xfrm rot="0">
            <a:off x="722759" y="5339821"/>
            <a:ext cx="8421241" cy="2571006"/>
          </a:xfrm>
          <a:prstGeom prst="rect">
            <a:avLst/>
          </a:prstGeom>
        </p:spPr>
        <p:txBody>
          <a:bodyPr anchor="t" rtlCol="false" tIns="0" lIns="0" bIns="0" rIns="0">
            <a:spAutoFit/>
          </a:bodyPr>
          <a:lstStyle/>
          <a:p>
            <a:pPr algn="l">
              <a:lnSpc>
                <a:spcPts val="4080"/>
              </a:lnSpc>
            </a:pPr>
          </a:p>
          <a:p>
            <a:pPr algn="just">
              <a:lnSpc>
                <a:spcPts val="4080"/>
              </a:lnSpc>
            </a:pPr>
            <a:r>
              <a:rPr lang="en-US" sz="3400" spc="-8">
                <a:solidFill>
                  <a:srgbClr val="000000"/>
                </a:solidFill>
                <a:latin typeface="Open Sans"/>
                <a:ea typeface="Open Sans"/>
                <a:cs typeface="Open Sans"/>
                <a:sym typeface="Open Sans"/>
              </a:rPr>
              <a:t>Para autenticar a un usuario utilizando  un reconocedor de voz se debe  disponer de ausencia de ruidos para el  correcto registro de los datos y poder  autenticar.</a:t>
            </a:r>
          </a:p>
        </p:txBody>
      </p:sp>
      <p:grpSp>
        <p:nvGrpSpPr>
          <p:cNvPr name="Group 15" id="15"/>
          <p:cNvGrpSpPr/>
          <p:nvPr/>
        </p:nvGrpSpPr>
        <p:grpSpPr>
          <a:xfrm rot="0">
            <a:off x="10164923" y="1346212"/>
            <a:ext cx="6800850" cy="6769100"/>
            <a:chOff x="0" y="0"/>
            <a:chExt cx="9067800" cy="9025467"/>
          </a:xfrm>
        </p:grpSpPr>
        <p:sp>
          <p:nvSpPr>
            <p:cNvPr name="Freeform 16" id="16"/>
            <p:cNvSpPr/>
            <p:nvPr/>
          </p:nvSpPr>
          <p:spPr>
            <a:xfrm flipH="false" flipV="false" rot="0">
              <a:off x="0" y="0"/>
              <a:ext cx="9067800" cy="9025509"/>
            </a:xfrm>
            <a:custGeom>
              <a:avLst/>
              <a:gdLst/>
              <a:ahLst/>
              <a:cxnLst/>
              <a:rect r="r" b="b" t="t" l="l"/>
              <a:pathLst>
                <a:path h="9025509" w="9067800">
                  <a:moveTo>
                    <a:pt x="0" y="0"/>
                  </a:moveTo>
                  <a:lnTo>
                    <a:pt x="9067800" y="0"/>
                  </a:lnTo>
                  <a:lnTo>
                    <a:pt x="9067800" y="9025509"/>
                  </a:lnTo>
                  <a:lnTo>
                    <a:pt x="0" y="9025509"/>
                  </a:lnTo>
                  <a:close/>
                </a:path>
              </a:pathLst>
            </a:custGeom>
            <a:blipFill>
              <a:blip r:embed="rId4"/>
              <a:stretch>
                <a:fillRect l="0" t="-11" r="0" b="-10"/>
              </a:stretch>
            </a:blipFill>
          </p:spPr>
        </p:sp>
      </p:grpSp>
      <p:sp>
        <p:nvSpPr>
          <p:cNvPr name="Freeform 17" id="17"/>
          <p:cNvSpPr/>
          <p:nvPr/>
        </p:nvSpPr>
        <p:spPr>
          <a:xfrm flipH="false" flipV="false" rot="0">
            <a:off x="12629253" y="8528050"/>
            <a:ext cx="4137522" cy="1729869"/>
          </a:xfrm>
          <a:custGeom>
            <a:avLst/>
            <a:gdLst/>
            <a:ahLst/>
            <a:cxnLst/>
            <a:rect r="r" b="b" t="t" l="l"/>
            <a:pathLst>
              <a:path h="1729869" w="4137522">
                <a:moveTo>
                  <a:pt x="0" y="0"/>
                </a:moveTo>
                <a:lnTo>
                  <a:pt x="4137522" y="0"/>
                </a:lnTo>
                <a:lnTo>
                  <a:pt x="4137522" y="1729869"/>
                </a:lnTo>
                <a:lnTo>
                  <a:pt x="0" y="1729869"/>
                </a:lnTo>
                <a:lnTo>
                  <a:pt x="0" y="0"/>
                </a:lnTo>
                <a:close/>
              </a:path>
            </a:pathLst>
          </a:custGeom>
          <a:blipFill>
            <a:blip r:embed="rId5"/>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TextBox 12" id="12"/>
          <p:cNvSpPr txBox="true"/>
          <p:nvPr/>
        </p:nvSpPr>
        <p:spPr>
          <a:xfrm rot="0">
            <a:off x="665326" y="823025"/>
            <a:ext cx="11169120" cy="771488"/>
          </a:xfrm>
          <a:prstGeom prst="rect">
            <a:avLst/>
          </a:prstGeom>
        </p:spPr>
        <p:txBody>
          <a:bodyPr anchor="t" rtlCol="false" tIns="0" lIns="0" bIns="0" rIns="0">
            <a:spAutoFit/>
          </a:bodyPr>
          <a:lstStyle/>
          <a:p>
            <a:pPr algn="l">
              <a:lnSpc>
                <a:spcPts val="5759"/>
              </a:lnSpc>
            </a:pPr>
            <a:r>
              <a:rPr lang="en-US" sz="4800" spc="-10">
                <a:solidFill>
                  <a:srgbClr val="000000"/>
                </a:solidFill>
                <a:latin typeface="Poppins Bold"/>
                <a:ea typeface="Poppins Bold"/>
                <a:cs typeface="Poppins Bold"/>
                <a:sym typeface="Poppins Bold"/>
              </a:rPr>
              <a:t>Verificación de Huellas</a:t>
            </a:r>
          </a:p>
        </p:txBody>
      </p:sp>
      <p:sp>
        <p:nvSpPr>
          <p:cNvPr name="TextBox 13" id="13"/>
          <p:cNvSpPr txBox="true"/>
          <p:nvPr/>
        </p:nvSpPr>
        <p:spPr>
          <a:xfrm rot="0">
            <a:off x="665326" y="2273911"/>
            <a:ext cx="12078970" cy="4809232"/>
          </a:xfrm>
          <a:prstGeom prst="rect">
            <a:avLst/>
          </a:prstGeom>
        </p:spPr>
        <p:txBody>
          <a:bodyPr anchor="t" rtlCol="false" tIns="0" lIns="0" bIns="0" rIns="0">
            <a:spAutoFit/>
          </a:bodyPr>
          <a:lstStyle/>
          <a:p>
            <a:pPr algn="just">
              <a:lnSpc>
                <a:spcPts val="4800"/>
              </a:lnSpc>
            </a:pPr>
            <a:r>
              <a:rPr lang="en-US" sz="4000">
                <a:solidFill>
                  <a:srgbClr val="000000"/>
                </a:solidFill>
                <a:latin typeface="Open Sans"/>
                <a:ea typeface="Open Sans"/>
                <a:cs typeface="Open Sans"/>
                <a:sym typeface="Open Sans"/>
              </a:rPr>
              <a:t>La huella dactilar de un individuo  ha sido un patrón bastante bueno  para determinar su identidad de  forma inequívoca, ya que está  aceptado que dos dedos nunca  poseen huellas similares, ni siquiera  entre gemelos o entre dedos de la  misma persona. Las huellas se  convierten en un modelo de  autenticación biométrico utilizado  por la policía en el mundo.</a:t>
            </a:r>
          </a:p>
        </p:txBody>
      </p:sp>
      <p:grpSp>
        <p:nvGrpSpPr>
          <p:cNvPr name="Group 14" id="14"/>
          <p:cNvGrpSpPr/>
          <p:nvPr/>
        </p:nvGrpSpPr>
        <p:grpSpPr>
          <a:xfrm rot="0">
            <a:off x="13195764" y="2795402"/>
            <a:ext cx="4403172" cy="4271082"/>
            <a:chOff x="0" y="0"/>
            <a:chExt cx="5870896" cy="5694776"/>
          </a:xfrm>
        </p:grpSpPr>
        <p:sp>
          <p:nvSpPr>
            <p:cNvPr name="Freeform 15" id="15"/>
            <p:cNvSpPr/>
            <p:nvPr/>
          </p:nvSpPr>
          <p:spPr>
            <a:xfrm flipH="false" flipV="false" rot="0">
              <a:off x="0" y="0"/>
              <a:ext cx="5870956" cy="5694807"/>
            </a:xfrm>
            <a:custGeom>
              <a:avLst/>
              <a:gdLst/>
              <a:ahLst/>
              <a:cxnLst/>
              <a:rect r="r" b="b" t="t" l="l"/>
              <a:pathLst>
                <a:path h="5694807" w="5870956">
                  <a:moveTo>
                    <a:pt x="0" y="0"/>
                  </a:moveTo>
                  <a:lnTo>
                    <a:pt x="5870956" y="0"/>
                  </a:lnTo>
                  <a:lnTo>
                    <a:pt x="5870956" y="5694807"/>
                  </a:lnTo>
                  <a:lnTo>
                    <a:pt x="0" y="5694807"/>
                  </a:lnTo>
                  <a:close/>
                </a:path>
              </a:pathLst>
            </a:custGeom>
            <a:blipFill>
              <a:blip r:embed="rId4"/>
              <a:stretch>
                <a:fillRect l="0" t="-1546" r="1" b="-1545"/>
              </a:stretch>
            </a:blipFill>
          </p:spPr>
        </p:sp>
      </p:grpSp>
      <p:sp>
        <p:nvSpPr>
          <p:cNvPr name="Freeform 16" id="16"/>
          <p:cNvSpPr/>
          <p:nvPr/>
        </p:nvSpPr>
        <p:spPr>
          <a:xfrm flipH="false" flipV="false" rot="0">
            <a:off x="12587495" y="8501174"/>
            <a:ext cx="4137522" cy="1729869"/>
          </a:xfrm>
          <a:custGeom>
            <a:avLst/>
            <a:gdLst/>
            <a:ahLst/>
            <a:cxnLst/>
            <a:rect r="r" b="b" t="t" l="l"/>
            <a:pathLst>
              <a:path h="1729869" w="4137522">
                <a:moveTo>
                  <a:pt x="0" y="0"/>
                </a:moveTo>
                <a:lnTo>
                  <a:pt x="4137523" y="0"/>
                </a:lnTo>
                <a:lnTo>
                  <a:pt x="4137523" y="1729869"/>
                </a:lnTo>
                <a:lnTo>
                  <a:pt x="0" y="1729869"/>
                </a:lnTo>
                <a:lnTo>
                  <a:pt x="0" y="0"/>
                </a:lnTo>
                <a:close/>
              </a:path>
            </a:pathLst>
          </a:custGeom>
          <a:blipFill>
            <a:blip r:embed="rId5"/>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TextBox 12" id="12"/>
          <p:cNvSpPr txBox="true"/>
          <p:nvPr/>
        </p:nvSpPr>
        <p:spPr>
          <a:xfrm rot="0">
            <a:off x="1058000" y="678049"/>
            <a:ext cx="15858400" cy="771488"/>
          </a:xfrm>
          <a:prstGeom prst="rect">
            <a:avLst/>
          </a:prstGeom>
        </p:spPr>
        <p:txBody>
          <a:bodyPr anchor="t" rtlCol="false" tIns="0" lIns="0" bIns="0" rIns="0">
            <a:spAutoFit/>
          </a:bodyPr>
          <a:lstStyle/>
          <a:p>
            <a:pPr algn="l">
              <a:lnSpc>
                <a:spcPts val="5759"/>
              </a:lnSpc>
            </a:pPr>
            <a:r>
              <a:rPr lang="en-US" sz="4800" spc="-10">
                <a:solidFill>
                  <a:srgbClr val="000000"/>
                </a:solidFill>
                <a:latin typeface="Poppins Bold"/>
                <a:ea typeface="Poppins Bold"/>
                <a:cs typeface="Poppins Bold"/>
                <a:sym typeface="Poppins Bold"/>
              </a:rPr>
              <a:t>Huella dactilar con sus minucias extraídas.</a:t>
            </a:r>
          </a:p>
        </p:txBody>
      </p:sp>
      <p:grpSp>
        <p:nvGrpSpPr>
          <p:cNvPr name="Group 13" id="13"/>
          <p:cNvGrpSpPr/>
          <p:nvPr/>
        </p:nvGrpSpPr>
        <p:grpSpPr>
          <a:xfrm rot="0">
            <a:off x="3618865" y="2157432"/>
            <a:ext cx="8451344" cy="2412533"/>
            <a:chOff x="0" y="0"/>
            <a:chExt cx="11268458" cy="3216710"/>
          </a:xfrm>
        </p:grpSpPr>
        <p:sp>
          <p:nvSpPr>
            <p:cNvPr name="Freeform 14" id="14"/>
            <p:cNvSpPr/>
            <p:nvPr/>
          </p:nvSpPr>
          <p:spPr>
            <a:xfrm flipH="false" flipV="false" rot="0">
              <a:off x="0" y="0"/>
              <a:ext cx="11268456" cy="3216656"/>
            </a:xfrm>
            <a:custGeom>
              <a:avLst/>
              <a:gdLst/>
              <a:ahLst/>
              <a:cxnLst/>
              <a:rect r="r" b="b" t="t" l="l"/>
              <a:pathLst>
                <a:path h="3216656" w="11268456">
                  <a:moveTo>
                    <a:pt x="0" y="0"/>
                  </a:moveTo>
                  <a:lnTo>
                    <a:pt x="11268456" y="0"/>
                  </a:lnTo>
                  <a:lnTo>
                    <a:pt x="11268456" y="3216656"/>
                  </a:lnTo>
                  <a:lnTo>
                    <a:pt x="0" y="3216656"/>
                  </a:lnTo>
                  <a:close/>
                </a:path>
              </a:pathLst>
            </a:custGeom>
            <a:blipFill>
              <a:blip r:embed="rId4"/>
              <a:stretch>
                <a:fillRect l="0" t="-1148" r="0" b="-1150"/>
              </a:stretch>
            </a:blipFill>
          </p:spPr>
        </p:sp>
      </p:grpSp>
      <p:grpSp>
        <p:nvGrpSpPr>
          <p:cNvPr name="Group 15" id="15"/>
          <p:cNvGrpSpPr/>
          <p:nvPr/>
        </p:nvGrpSpPr>
        <p:grpSpPr>
          <a:xfrm rot="0">
            <a:off x="1028700" y="5341326"/>
            <a:ext cx="7801534" cy="2728950"/>
            <a:chOff x="0" y="0"/>
            <a:chExt cx="9890990" cy="3459834"/>
          </a:xfrm>
        </p:grpSpPr>
        <p:sp>
          <p:nvSpPr>
            <p:cNvPr name="Freeform 16" id="16"/>
            <p:cNvSpPr/>
            <p:nvPr/>
          </p:nvSpPr>
          <p:spPr>
            <a:xfrm flipH="false" flipV="false" rot="0">
              <a:off x="0" y="0"/>
              <a:ext cx="9891014" cy="3459861"/>
            </a:xfrm>
            <a:custGeom>
              <a:avLst/>
              <a:gdLst/>
              <a:ahLst/>
              <a:cxnLst/>
              <a:rect r="r" b="b" t="t" l="l"/>
              <a:pathLst>
                <a:path h="3459861" w="9891014">
                  <a:moveTo>
                    <a:pt x="0" y="0"/>
                  </a:moveTo>
                  <a:lnTo>
                    <a:pt x="9891014" y="0"/>
                  </a:lnTo>
                  <a:lnTo>
                    <a:pt x="9891014" y="3459861"/>
                  </a:lnTo>
                  <a:lnTo>
                    <a:pt x="0" y="3459861"/>
                  </a:lnTo>
                  <a:close/>
                </a:path>
              </a:pathLst>
            </a:custGeom>
            <a:blipFill>
              <a:blip r:embed="rId5"/>
              <a:stretch>
                <a:fillRect l="0" t="-1148" r="0" b="-1148"/>
              </a:stretch>
            </a:blipFill>
          </p:spPr>
        </p:sp>
      </p:grpSp>
      <p:grpSp>
        <p:nvGrpSpPr>
          <p:cNvPr name="Group 17" id="17"/>
          <p:cNvGrpSpPr/>
          <p:nvPr/>
        </p:nvGrpSpPr>
        <p:grpSpPr>
          <a:xfrm rot="0">
            <a:off x="10719737" y="4910428"/>
            <a:ext cx="4668088" cy="3590746"/>
            <a:chOff x="0" y="0"/>
            <a:chExt cx="6224117" cy="4787662"/>
          </a:xfrm>
        </p:grpSpPr>
        <p:sp>
          <p:nvSpPr>
            <p:cNvPr name="Freeform 18" id="18"/>
            <p:cNvSpPr/>
            <p:nvPr/>
          </p:nvSpPr>
          <p:spPr>
            <a:xfrm flipH="false" flipV="false" rot="0">
              <a:off x="0" y="0"/>
              <a:ext cx="6224143" cy="4787646"/>
            </a:xfrm>
            <a:custGeom>
              <a:avLst/>
              <a:gdLst/>
              <a:ahLst/>
              <a:cxnLst/>
              <a:rect r="r" b="b" t="t" l="l"/>
              <a:pathLst>
                <a:path h="4787646" w="6224143">
                  <a:moveTo>
                    <a:pt x="0" y="0"/>
                  </a:moveTo>
                  <a:lnTo>
                    <a:pt x="6224143" y="0"/>
                  </a:lnTo>
                  <a:lnTo>
                    <a:pt x="6224143" y="4787646"/>
                  </a:lnTo>
                  <a:lnTo>
                    <a:pt x="0" y="4787646"/>
                  </a:lnTo>
                  <a:close/>
                </a:path>
              </a:pathLst>
            </a:custGeom>
            <a:blipFill>
              <a:blip r:embed="rId6"/>
              <a:stretch>
                <a:fillRect l="0" t="-1127" r="0" b="-1128"/>
              </a:stretch>
            </a:blipFill>
          </p:spPr>
        </p:sp>
      </p:grpSp>
      <p:sp>
        <p:nvSpPr>
          <p:cNvPr name="Freeform 19" id="19"/>
          <p:cNvSpPr/>
          <p:nvPr/>
        </p:nvSpPr>
        <p:spPr>
          <a:xfrm flipH="false" flipV="false" rot="0">
            <a:off x="12587495" y="8501174"/>
            <a:ext cx="4137522" cy="1729869"/>
          </a:xfrm>
          <a:custGeom>
            <a:avLst/>
            <a:gdLst/>
            <a:ahLst/>
            <a:cxnLst/>
            <a:rect r="r" b="b" t="t" l="l"/>
            <a:pathLst>
              <a:path h="1729869" w="4137522">
                <a:moveTo>
                  <a:pt x="0" y="0"/>
                </a:moveTo>
                <a:lnTo>
                  <a:pt x="4137523" y="0"/>
                </a:lnTo>
                <a:lnTo>
                  <a:pt x="4137523" y="1729869"/>
                </a:lnTo>
                <a:lnTo>
                  <a:pt x="0" y="1729869"/>
                </a:lnTo>
                <a:lnTo>
                  <a:pt x="0" y="0"/>
                </a:lnTo>
                <a:close/>
              </a:path>
            </a:pathLst>
          </a:custGeom>
          <a:blipFill>
            <a:blip r:embed="rId7"/>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TextBox 12" id="12"/>
          <p:cNvSpPr txBox="true"/>
          <p:nvPr/>
        </p:nvSpPr>
        <p:spPr>
          <a:xfrm rot="0">
            <a:off x="1066500" y="489015"/>
            <a:ext cx="2458892" cy="714338"/>
          </a:xfrm>
          <a:prstGeom prst="rect">
            <a:avLst/>
          </a:prstGeom>
        </p:spPr>
        <p:txBody>
          <a:bodyPr anchor="t" rtlCol="false" tIns="0" lIns="0" bIns="0" rIns="0">
            <a:spAutoFit/>
          </a:bodyPr>
          <a:lstStyle/>
          <a:p>
            <a:pPr algn="l">
              <a:lnSpc>
                <a:spcPts val="5759"/>
              </a:lnSpc>
            </a:pPr>
            <a:r>
              <a:rPr lang="en-US" sz="4800" spc="-10">
                <a:solidFill>
                  <a:srgbClr val="000000"/>
                </a:solidFill>
                <a:latin typeface="Open Sans Bold"/>
                <a:ea typeface="Open Sans Bold"/>
                <a:cs typeface="Open Sans Bold"/>
                <a:sym typeface="Open Sans Bold"/>
              </a:rPr>
              <a:t>Retina</a:t>
            </a:r>
          </a:p>
        </p:txBody>
      </p:sp>
      <p:sp>
        <p:nvSpPr>
          <p:cNvPr name="TextBox 13" id="13"/>
          <p:cNvSpPr txBox="true"/>
          <p:nvPr/>
        </p:nvSpPr>
        <p:spPr>
          <a:xfrm rot="0">
            <a:off x="860884" y="2151587"/>
            <a:ext cx="8018862" cy="6015228"/>
          </a:xfrm>
          <a:prstGeom prst="rect">
            <a:avLst/>
          </a:prstGeom>
        </p:spPr>
        <p:txBody>
          <a:bodyPr anchor="t" rtlCol="false" tIns="0" lIns="0" bIns="0" rIns="0">
            <a:spAutoFit/>
          </a:bodyPr>
          <a:lstStyle/>
          <a:p>
            <a:pPr algn="l">
              <a:lnSpc>
                <a:spcPts val="3840"/>
              </a:lnSpc>
            </a:pPr>
            <a:r>
              <a:rPr lang="en-US" sz="3200">
                <a:solidFill>
                  <a:srgbClr val="000000"/>
                </a:solidFill>
                <a:latin typeface="Arial"/>
                <a:ea typeface="Arial"/>
                <a:cs typeface="Arial"/>
                <a:sym typeface="Arial"/>
              </a:rPr>
              <a:t>La vasculatura retinal (forma de los  vasos sanguíneos de la retina humana).</a:t>
            </a:r>
          </a:p>
          <a:p>
            <a:pPr algn="just">
              <a:lnSpc>
                <a:spcPts val="3840"/>
              </a:lnSpc>
            </a:pPr>
            <a:r>
              <a:rPr lang="en-US" sz="3200">
                <a:solidFill>
                  <a:srgbClr val="000000"/>
                </a:solidFill>
                <a:latin typeface="Arial"/>
                <a:ea typeface="Arial"/>
                <a:cs typeface="Arial"/>
                <a:sym typeface="Arial"/>
              </a:rPr>
              <a:t>Es un elemento característico de cada individuo. El usuario mira través de unas lentes, ajusta la  distancia ínter ocular y por último  pulsa un botón en ese momento se  escanea la retina con una radiación  infrarroja de baja intensidad  detectando los nodos y ramas del  área retinal para compararlos con los  almacenados en una base de datos,  permitiendo o negando el acceso</a:t>
            </a:r>
          </a:p>
        </p:txBody>
      </p:sp>
      <p:grpSp>
        <p:nvGrpSpPr>
          <p:cNvPr name="Group 14" id="14"/>
          <p:cNvGrpSpPr/>
          <p:nvPr/>
        </p:nvGrpSpPr>
        <p:grpSpPr>
          <a:xfrm rot="0">
            <a:off x="10582528" y="2912604"/>
            <a:ext cx="6039634" cy="3568478"/>
            <a:chOff x="0" y="0"/>
            <a:chExt cx="8052845" cy="4757971"/>
          </a:xfrm>
        </p:grpSpPr>
        <p:sp>
          <p:nvSpPr>
            <p:cNvPr name="Freeform 15" id="15"/>
            <p:cNvSpPr/>
            <p:nvPr/>
          </p:nvSpPr>
          <p:spPr>
            <a:xfrm flipH="false" flipV="false" rot="0">
              <a:off x="0" y="0"/>
              <a:ext cx="8052816" cy="4757928"/>
            </a:xfrm>
            <a:custGeom>
              <a:avLst/>
              <a:gdLst/>
              <a:ahLst/>
              <a:cxnLst/>
              <a:rect r="r" b="b" t="t" l="l"/>
              <a:pathLst>
                <a:path h="4757928" w="8052816">
                  <a:moveTo>
                    <a:pt x="0" y="0"/>
                  </a:moveTo>
                  <a:lnTo>
                    <a:pt x="8052816" y="0"/>
                  </a:lnTo>
                  <a:lnTo>
                    <a:pt x="8052816" y="4757928"/>
                  </a:lnTo>
                  <a:lnTo>
                    <a:pt x="0" y="4757928"/>
                  </a:lnTo>
                  <a:close/>
                </a:path>
              </a:pathLst>
            </a:custGeom>
            <a:blipFill>
              <a:blip r:embed="rId4"/>
              <a:stretch>
                <a:fillRect l="0" t="-3350" r="0" b="-3351"/>
              </a:stretch>
            </a:blipFill>
          </p:spPr>
        </p:sp>
      </p:grpSp>
      <p:sp>
        <p:nvSpPr>
          <p:cNvPr name="Freeform 16" id="16"/>
          <p:cNvSpPr/>
          <p:nvPr/>
        </p:nvSpPr>
        <p:spPr>
          <a:xfrm flipH="false" flipV="false" rot="0">
            <a:off x="11779574" y="8316791"/>
            <a:ext cx="4137522" cy="1729869"/>
          </a:xfrm>
          <a:custGeom>
            <a:avLst/>
            <a:gdLst/>
            <a:ahLst/>
            <a:cxnLst/>
            <a:rect r="r" b="b" t="t" l="l"/>
            <a:pathLst>
              <a:path h="1729869" w="4137522">
                <a:moveTo>
                  <a:pt x="0" y="0"/>
                </a:moveTo>
                <a:lnTo>
                  <a:pt x="4137522" y="0"/>
                </a:lnTo>
                <a:lnTo>
                  <a:pt x="4137522" y="1729868"/>
                </a:lnTo>
                <a:lnTo>
                  <a:pt x="0" y="1729868"/>
                </a:lnTo>
                <a:lnTo>
                  <a:pt x="0" y="0"/>
                </a:lnTo>
                <a:close/>
              </a:path>
            </a:pathLst>
          </a:custGeom>
          <a:blipFill>
            <a:blip r:embed="rId5"/>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TextBox 12" id="12"/>
          <p:cNvSpPr txBox="true"/>
          <p:nvPr/>
        </p:nvSpPr>
        <p:spPr>
          <a:xfrm rot="0">
            <a:off x="989850" y="823025"/>
            <a:ext cx="2662682" cy="771488"/>
          </a:xfrm>
          <a:prstGeom prst="rect">
            <a:avLst/>
          </a:prstGeom>
        </p:spPr>
        <p:txBody>
          <a:bodyPr anchor="t" rtlCol="false" tIns="0" lIns="0" bIns="0" rIns="0">
            <a:spAutoFit/>
          </a:bodyPr>
          <a:lstStyle/>
          <a:p>
            <a:pPr algn="l">
              <a:lnSpc>
                <a:spcPts val="5759"/>
              </a:lnSpc>
            </a:pPr>
            <a:r>
              <a:rPr lang="en-US" sz="4800" spc="-10">
                <a:solidFill>
                  <a:srgbClr val="000000"/>
                </a:solidFill>
                <a:latin typeface="Poppins Bold"/>
                <a:ea typeface="Poppins Bold"/>
                <a:cs typeface="Poppins Bold"/>
                <a:sym typeface="Poppins Bold"/>
              </a:rPr>
              <a:t>Iris</a:t>
            </a:r>
          </a:p>
        </p:txBody>
      </p:sp>
      <p:sp>
        <p:nvSpPr>
          <p:cNvPr name="TextBox 13" id="13"/>
          <p:cNvSpPr txBox="true"/>
          <p:nvPr/>
        </p:nvSpPr>
        <p:spPr>
          <a:xfrm rot="0">
            <a:off x="989850" y="2510305"/>
            <a:ext cx="12078970" cy="4809232"/>
          </a:xfrm>
          <a:prstGeom prst="rect">
            <a:avLst/>
          </a:prstGeom>
        </p:spPr>
        <p:txBody>
          <a:bodyPr anchor="t" rtlCol="false" tIns="0" lIns="0" bIns="0" rIns="0">
            <a:spAutoFit/>
          </a:bodyPr>
          <a:lstStyle/>
          <a:p>
            <a:pPr algn="just">
              <a:lnSpc>
                <a:spcPts val="4800"/>
              </a:lnSpc>
            </a:pPr>
            <a:r>
              <a:rPr lang="en-US" sz="4000">
                <a:solidFill>
                  <a:srgbClr val="000000"/>
                </a:solidFill>
                <a:latin typeface="Open Sans"/>
                <a:ea typeface="Open Sans"/>
                <a:cs typeface="Open Sans"/>
                <a:sym typeface="Open Sans"/>
              </a:rPr>
              <a:t>El iris humano (Anillo que rodea la  pupila que a simple vista  diferencia el color de ojos de  cada persona) es una estructura  única por individuo que forma un  sistema muy complejo inalterable  durante toda la vida de la  persona Conseguir una falsa  aceptación es casi imposible, el  análisis infrarrojo detecta con alta  precisión si el iris es natural o no.</a:t>
            </a:r>
          </a:p>
        </p:txBody>
      </p:sp>
      <p:sp>
        <p:nvSpPr>
          <p:cNvPr name="Freeform 14" id="14"/>
          <p:cNvSpPr/>
          <p:nvPr/>
        </p:nvSpPr>
        <p:spPr>
          <a:xfrm flipH="false" flipV="false" rot="0">
            <a:off x="13686154" y="2393151"/>
            <a:ext cx="3849428" cy="4483759"/>
          </a:xfrm>
          <a:custGeom>
            <a:avLst/>
            <a:gdLst/>
            <a:ahLst/>
            <a:cxnLst/>
            <a:rect r="r" b="b" t="t" l="l"/>
            <a:pathLst>
              <a:path h="4483759" w="3849428">
                <a:moveTo>
                  <a:pt x="0" y="0"/>
                </a:moveTo>
                <a:lnTo>
                  <a:pt x="3849427" y="0"/>
                </a:lnTo>
                <a:lnTo>
                  <a:pt x="3849427" y="4483759"/>
                </a:lnTo>
                <a:lnTo>
                  <a:pt x="0" y="448375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5" id="15"/>
          <p:cNvGrpSpPr/>
          <p:nvPr/>
        </p:nvGrpSpPr>
        <p:grpSpPr>
          <a:xfrm rot="0">
            <a:off x="6797152" y="1647910"/>
            <a:ext cx="4994043" cy="52744"/>
            <a:chOff x="0" y="0"/>
            <a:chExt cx="6658724" cy="70326"/>
          </a:xfrm>
        </p:grpSpPr>
        <p:sp>
          <p:nvSpPr>
            <p:cNvPr name="Freeform 16" id="16"/>
            <p:cNvSpPr/>
            <p:nvPr/>
          </p:nvSpPr>
          <p:spPr>
            <a:xfrm flipH="false" flipV="false" rot="0">
              <a:off x="0" y="0"/>
              <a:ext cx="6658229" cy="70358"/>
            </a:xfrm>
            <a:custGeom>
              <a:avLst/>
              <a:gdLst/>
              <a:ahLst/>
              <a:cxnLst/>
              <a:rect r="r" b="b" t="t" l="l"/>
              <a:pathLst>
                <a:path h="70358" w="6658229">
                  <a:moveTo>
                    <a:pt x="6658229" y="0"/>
                  </a:moveTo>
                  <a:lnTo>
                    <a:pt x="0" y="0"/>
                  </a:lnTo>
                  <a:lnTo>
                    <a:pt x="0" y="70358"/>
                  </a:lnTo>
                  <a:lnTo>
                    <a:pt x="6658229" y="70358"/>
                  </a:lnTo>
                  <a:lnTo>
                    <a:pt x="6658229" y="0"/>
                  </a:lnTo>
                  <a:close/>
                </a:path>
              </a:pathLst>
            </a:custGeom>
            <a:solidFill>
              <a:srgbClr val="FFFFFF"/>
            </a:solidFill>
          </p:spPr>
        </p:sp>
      </p:grpSp>
      <p:grpSp>
        <p:nvGrpSpPr>
          <p:cNvPr name="Group 17" id="17"/>
          <p:cNvGrpSpPr/>
          <p:nvPr/>
        </p:nvGrpSpPr>
        <p:grpSpPr>
          <a:xfrm rot="0">
            <a:off x="13828425" y="2212203"/>
            <a:ext cx="3424543" cy="2320751"/>
            <a:chOff x="0" y="0"/>
            <a:chExt cx="4566057" cy="3094335"/>
          </a:xfrm>
        </p:grpSpPr>
        <p:sp>
          <p:nvSpPr>
            <p:cNvPr name="Freeform 18" id="18"/>
            <p:cNvSpPr/>
            <p:nvPr/>
          </p:nvSpPr>
          <p:spPr>
            <a:xfrm flipH="false" flipV="false" rot="0">
              <a:off x="0" y="0"/>
              <a:ext cx="4566031" cy="3094355"/>
            </a:xfrm>
            <a:custGeom>
              <a:avLst/>
              <a:gdLst/>
              <a:ahLst/>
              <a:cxnLst/>
              <a:rect r="r" b="b" t="t" l="l"/>
              <a:pathLst>
                <a:path h="3094355" w="4566031">
                  <a:moveTo>
                    <a:pt x="0" y="0"/>
                  </a:moveTo>
                  <a:lnTo>
                    <a:pt x="4566031" y="0"/>
                  </a:lnTo>
                  <a:lnTo>
                    <a:pt x="4566031" y="3094355"/>
                  </a:lnTo>
                  <a:lnTo>
                    <a:pt x="0" y="3094355"/>
                  </a:lnTo>
                  <a:close/>
                </a:path>
              </a:pathLst>
            </a:custGeom>
            <a:blipFill>
              <a:blip r:embed="rId6"/>
              <a:stretch>
                <a:fillRect l="-4062" t="0" r="-4062" b="0"/>
              </a:stretch>
            </a:blipFill>
          </p:spPr>
        </p:sp>
      </p:grpSp>
      <p:grpSp>
        <p:nvGrpSpPr>
          <p:cNvPr name="Group 19" id="19"/>
          <p:cNvGrpSpPr/>
          <p:nvPr/>
        </p:nvGrpSpPr>
        <p:grpSpPr>
          <a:xfrm rot="0">
            <a:off x="13851190" y="4990143"/>
            <a:ext cx="3434299" cy="2795451"/>
            <a:chOff x="0" y="0"/>
            <a:chExt cx="4579066" cy="3727268"/>
          </a:xfrm>
        </p:grpSpPr>
        <p:sp>
          <p:nvSpPr>
            <p:cNvPr name="Freeform 20" id="20"/>
            <p:cNvSpPr/>
            <p:nvPr/>
          </p:nvSpPr>
          <p:spPr>
            <a:xfrm flipH="false" flipV="false" rot="0">
              <a:off x="0" y="0"/>
              <a:ext cx="4579112" cy="3727323"/>
            </a:xfrm>
            <a:custGeom>
              <a:avLst/>
              <a:gdLst/>
              <a:ahLst/>
              <a:cxnLst/>
              <a:rect r="r" b="b" t="t" l="l"/>
              <a:pathLst>
                <a:path h="3727323" w="4579112">
                  <a:moveTo>
                    <a:pt x="0" y="0"/>
                  </a:moveTo>
                  <a:lnTo>
                    <a:pt x="4579112" y="0"/>
                  </a:lnTo>
                  <a:lnTo>
                    <a:pt x="4579112" y="3727323"/>
                  </a:lnTo>
                  <a:lnTo>
                    <a:pt x="0" y="3727323"/>
                  </a:lnTo>
                  <a:close/>
                </a:path>
              </a:pathLst>
            </a:custGeom>
            <a:blipFill>
              <a:blip r:embed="rId7"/>
              <a:stretch>
                <a:fillRect l="-4056" t="0" r="-4055" b="1"/>
              </a:stretch>
            </a:blipFill>
          </p:spPr>
        </p:sp>
      </p:grpSp>
      <p:sp>
        <p:nvSpPr>
          <p:cNvPr name="Freeform 21" id="21"/>
          <p:cNvSpPr/>
          <p:nvPr/>
        </p:nvSpPr>
        <p:spPr>
          <a:xfrm flipH="false" flipV="false" rot="0">
            <a:off x="11473345" y="8242794"/>
            <a:ext cx="4137522" cy="1729869"/>
          </a:xfrm>
          <a:custGeom>
            <a:avLst/>
            <a:gdLst/>
            <a:ahLst/>
            <a:cxnLst/>
            <a:rect r="r" b="b" t="t" l="l"/>
            <a:pathLst>
              <a:path h="1729869" w="4137522">
                <a:moveTo>
                  <a:pt x="0" y="0"/>
                </a:moveTo>
                <a:lnTo>
                  <a:pt x="4137523" y="0"/>
                </a:lnTo>
                <a:lnTo>
                  <a:pt x="4137523" y="1729869"/>
                </a:lnTo>
                <a:lnTo>
                  <a:pt x="0" y="1729869"/>
                </a:lnTo>
                <a:lnTo>
                  <a:pt x="0" y="0"/>
                </a:lnTo>
                <a:close/>
              </a:path>
            </a:pathLst>
          </a:custGeom>
          <a:blipFill>
            <a:blip r:embed="rId8"/>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TextBox 12" id="12"/>
          <p:cNvSpPr txBox="true"/>
          <p:nvPr/>
        </p:nvSpPr>
        <p:spPr>
          <a:xfrm rot="0">
            <a:off x="786276" y="603029"/>
            <a:ext cx="13246248" cy="771488"/>
          </a:xfrm>
          <a:prstGeom prst="rect">
            <a:avLst/>
          </a:prstGeom>
        </p:spPr>
        <p:txBody>
          <a:bodyPr anchor="t" rtlCol="false" tIns="0" lIns="0" bIns="0" rIns="0">
            <a:spAutoFit/>
          </a:bodyPr>
          <a:lstStyle/>
          <a:p>
            <a:pPr algn="l">
              <a:lnSpc>
                <a:spcPts val="5759"/>
              </a:lnSpc>
            </a:pPr>
            <a:r>
              <a:rPr lang="en-US" sz="4800" spc="-10">
                <a:solidFill>
                  <a:srgbClr val="000000"/>
                </a:solidFill>
                <a:latin typeface="Poppins Bold"/>
                <a:ea typeface="Poppins Bold"/>
                <a:cs typeface="Poppins Bold"/>
                <a:sym typeface="Poppins Bold"/>
              </a:rPr>
              <a:t>Tarjetas de Proximidad</a:t>
            </a:r>
          </a:p>
        </p:txBody>
      </p:sp>
      <p:sp>
        <p:nvSpPr>
          <p:cNvPr name="TextBox 13" id="13"/>
          <p:cNvSpPr txBox="true"/>
          <p:nvPr/>
        </p:nvSpPr>
        <p:spPr>
          <a:xfrm rot="0">
            <a:off x="1085223" y="2132952"/>
            <a:ext cx="16222452" cy="1028402"/>
          </a:xfrm>
          <a:prstGeom prst="rect">
            <a:avLst/>
          </a:prstGeom>
        </p:spPr>
        <p:txBody>
          <a:bodyPr anchor="t" rtlCol="false" tIns="0" lIns="0" bIns="0" rIns="0">
            <a:spAutoFit/>
          </a:bodyPr>
          <a:lstStyle/>
          <a:p>
            <a:pPr algn="l">
              <a:lnSpc>
                <a:spcPts val="4079"/>
              </a:lnSpc>
            </a:pPr>
            <a:r>
              <a:rPr lang="en-US" sz="3399">
                <a:solidFill>
                  <a:srgbClr val="000000"/>
                </a:solidFill>
                <a:latin typeface="Open Sans Bold"/>
                <a:ea typeface="Open Sans Bold"/>
                <a:cs typeface="Open Sans Bold"/>
                <a:sym typeface="Open Sans Bold"/>
              </a:rPr>
              <a:t>Tarjeta de proximidad</a:t>
            </a:r>
            <a:r>
              <a:rPr lang="en-US" sz="3399">
                <a:solidFill>
                  <a:srgbClr val="000000"/>
                </a:solidFill>
                <a:latin typeface="Open Sans"/>
                <a:ea typeface="Open Sans"/>
                <a:cs typeface="Open Sans"/>
                <a:sym typeface="Open Sans"/>
              </a:rPr>
              <a:t> es el nombre genérico dado a la tarjeta inteligente "sin contacto" que se utiliza para el acceso seguro o como un sistema de pago.</a:t>
            </a:r>
          </a:p>
        </p:txBody>
      </p:sp>
      <p:grpSp>
        <p:nvGrpSpPr>
          <p:cNvPr name="Group 14" id="14"/>
          <p:cNvGrpSpPr/>
          <p:nvPr/>
        </p:nvGrpSpPr>
        <p:grpSpPr>
          <a:xfrm rot="0">
            <a:off x="6366347" y="4932921"/>
            <a:ext cx="4481047" cy="2721407"/>
            <a:chOff x="0" y="0"/>
            <a:chExt cx="5974729" cy="3628543"/>
          </a:xfrm>
        </p:grpSpPr>
        <p:sp>
          <p:nvSpPr>
            <p:cNvPr name="Freeform 15" id="15"/>
            <p:cNvSpPr/>
            <p:nvPr/>
          </p:nvSpPr>
          <p:spPr>
            <a:xfrm flipH="false" flipV="false" rot="0">
              <a:off x="0" y="0"/>
              <a:ext cx="5974715" cy="3628517"/>
            </a:xfrm>
            <a:custGeom>
              <a:avLst/>
              <a:gdLst/>
              <a:ahLst/>
              <a:cxnLst/>
              <a:rect r="r" b="b" t="t" l="l"/>
              <a:pathLst>
                <a:path h="3628517" w="5974715">
                  <a:moveTo>
                    <a:pt x="0" y="0"/>
                  </a:moveTo>
                  <a:lnTo>
                    <a:pt x="5974715" y="0"/>
                  </a:lnTo>
                  <a:lnTo>
                    <a:pt x="5974715" y="3628517"/>
                  </a:lnTo>
                  <a:lnTo>
                    <a:pt x="0" y="3628517"/>
                  </a:lnTo>
                  <a:close/>
                </a:path>
              </a:pathLst>
            </a:custGeom>
            <a:blipFill>
              <a:blip r:embed="rId4"/>
              <a:stretch>
                <a:fillRect l="0" t="-10041" r="0" b="-10042"/>
              </a:stretch>
            </a:blipFill>
          </p:spPr>
        </p:sp>
      </p:grpSp>
      <p:grpSp>
        <p:nvGrpSpPr>
          <p:cNvPr name="Group 16" id="16"/>
          <p:cNvGrpSpPr/>
          <p:nvPr/>
        </p:nvGrpSpPr>
        <p:grpSpPr>
          <a:xfrm rot="0">
            <a:off x="1057998" y="4408980"/>
            <a:ext cx="4507785" cy="3752244"/>
            <a:chOff x="0" y="0"/>
            <a:chExt cx="6010379" cy="5002992"/>
          </a:xfrm>
        </p:grpSpPr>
        <p:sp>
          <p:nvSpPr>
            <p:cNvPr name="Freeform 17" id="17"/>
            <p:cNvSpPr/>
            <p:nvPr/>
          </p:nvSpPr>
          <p:spPr>
            <a:xfrm flipH="false" flipV="false" rot="0">
              <a:off x="0" y="0"/>
              <a:ext cx="6010402" cy="5003038"/>
            </a:xfrm>
            <a:custGeom>
              <a:avLst/>
              <a:gdLst/>
              <a:ahLst/>
              <a:cxnLst/>
              <a:rect r="r" b="b" t="t" l="l"/>
              <a:pathLst>
                <a:path h="5003038" w="6010402">
                  <a:moveTo>
                    <a:pt x="0" y="0"/>
                  </a:moveTo>
                  <a:lnTo>
                    <a:pt x="6010402" y="0"/>
                  </a:lnTo>
                  <a:lnTo>
                    <a:pt x="6010402" y="5003038"/>
                  </a:lnTo>
                  <a:lnTo>
                    <a:pt x="0" y="5003038"/>
                  </a:lnTo>
                  <a:close/>
                </a:path>
              </a:pathLst>
            </a:custGeom>
            <a:blipFill>
              <a:blip r:embed="rId5"/>
              <a:stretch>
                <a:fillRect l="0" t="-10067" r="0" b="-10066"/>
              </a:stretch>
            </a:blipFill>
          </p:spPr>
        </p:sp>
      </p:grpSp>
      <p:grpSp>
        <p:nvGrpSpPr>
          <p:cNvPr name="Group 18" id="18"/>
          <p:cNvGrpSpPr/>
          <p:nvPr/>
        </p:nvGrpSpPr>
        <p:grpSpPr>
          <a:xfrm rot="0">
            <a:off x="11695410" y="4917527"/>
            <a:ext cx="3701196" cy="2736801"/>
            <a:chOff x="0" y="0"/>
            <a:chExt cx="4934928" cy="3649068"/>
          </a:xfrm>
        </p:grpSpPr>
        <p:sp>
          <p:nvSpPr>
            <p:cNvPr name="Freeform 19" id="19"/>
            <p:cNvSpPr/>
            <p:nvPr/>
          </p:nvSpPr>
          <p:spPr>
            <a:xfrm flipH="false" flipV="false" rot="0">
              <a:off x="0" y="0"/>
              <a:ext cx="4934966" cy="3649091"/>
            </a:xfrm>
            <a:custGeom>
              <a:avLst/>
              <a:gdLst/>
              <a:ahLst/>
              <a:cxnLst/>
              <a:rect r="r" b="b" t="t" l="l"/>
              <a:pathLst>
                <a:path h="3649091" w="4934966">
                  <a:moveTo>
                    <a:pt x="0" y="0"/>
                  </a:moveTo>
                  <a:lnTo>
                    <a:pt x="4934966" y="0"/>
                  </a:lnTo>
                  <a:lnTo>
                    <a:pt x="4934966" y="3649091"/>
                  </a:lnTo>
                  <a:lnTo>
                    <a:pt x="0" y="3649091"/>
                  </a:lnTo>
                  <a:close/>
                </a:path>
              </a:pathLst>
            </a:custGeom>
            <a:blipFill>
              <a:blip r:embed="rId6"/>
              <a:stretch>
                <a:fillRect l="0" t="-10029" r="0" b="-10028"/>
              </a:stretch>
            </a:blipFill>
          </p:spPr>
        </p:sp>
      </p:grpSp>
      <p:sp>
        <p:nvSpPr>
          <p:cNvPr name="Freeform 20" id="20"/>
          <p:cNvSpPr/>
          <p:nvPr/>
        </p:nvSpPr>
        <p:spPr>
          <a:xfrm flipH="false" flipV="false" rot="0">
            <a:off x="12545297" y="8501174"/>
            <a:ext cx="4137522" cy="1729869"/>
          </a:xfrm>
          <a:custGeom>
            <a:avLst/>
            <a:gdLst/>
            <a:ahLst/>
            <a:cxnLst/>
            <a:rect r="r" b="b" t="t" l="l"/>
            <a:pathLst>
              <a:path h="1729869" w="4137522">
                <a:moveTo>
                  <a:pt x="0" y="0"/>
                </a:moveTo>
                <a:lnTo>
                  <a:pt x="4137523" y="0"/>
                </a:lnTo>
                <a:lnTo>
                  <a:pt x="4137523" y="1729869"/>
                </a:lnTo>
                <a:lnTo>
                  <a:pt x="0" y="1729869"/>
                </a:lnTo>
                <a:lnTo>
                  <a:pt x="0" y="0"/>
                </a:lnTo>
                <a:close/>
              </a:path>
            </a:pathLst>
          </a:custGeom>
          <a:blipFill>
            <a:blip r:embed="rId7"/>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697650" y="8386550"/>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Freeform 12" id="12"/>
          <p:cNvSpPr/>
          <p:nvPr/>
        </p:nvSpPr>
        <p:spPr>
          <a:xfrm flipH="false" flipV="false" rot="0">
            <a:off x="422030" y="172425"/>
            <a:ext cx="14000109" cy="8610263"/>
          </a:xfrm>
          <a:custGeom>
            <a:avLst/>
            <a:gdLst/>
            <a:ahLst/>
            <a:cxnLst/>
            <a:rect r="r" b="b" t="t" l="l"/>
            <a:pathLst>
              <a:path h="8610263" w="14000109">
                <a:moveTo>
                  <a:pt x="0" y="0"/>
                </a:moveTo>
                <a:lnTo>
                  <a:pt x="14000109" y="0"/>
                </a:lnTo>
                <a:lnTo>
                  <a:pt x="14000109" y="8610263"/>
                </a:lnTo>
                <a:lnTo>
                  <a:pt x="0" y="8610263"/>
                </a:lnTo>
                <a:lnTo>
                  <a:pt x="0" y="0"/>
                </a:lnTo>
                <a:close/>
              </a:path>
            </a:pathLst>
          </a:custGeom>
          <a:blipFill>
            <a:blip r:embed="rId4"/>
            <a:stretch>
              <a:fillRect l="-27699" t="-56279" r="-70634" b="-25119"/>
            </a:stretch>
          </a:blipFill>
        </p:spPr>
      </p:sp>
      <p:sp>
        <p:nvSpPr>
          <p:cNvPr name="Freeform 13" id="13"/>
          <p:cNvSpPr/>
          <p:nvPr/>
        </p:nvSpPr>
        <p:spPr>
          <a:xfrm flipH="false" flipV="false" rot="0">
            <a:off x="12955381" y="8557131"/>
            <a:ext cx="4137522" cy="1729869"/>
          </a:xfrm>
          <a:custGeom>
            <a:avLst/>
            <a:gdLst/>
            <a:ahLst/>
            <a:cxnLst/>
            <a:rect r="r" b="b" t="t" l="l"/>
            <a:pathLst>
              <a:path h="1729869" w="4137522">
                <a:moveTo>
                  <a:pt x="0" y="0"/>
                </a:moveTo>
                <a:lnTo>
                  <a:pt x="4137522" y="0"/>
                </a:lnTo>
                <a:lnTo>
                  <a:pt x="4137522" y="1729869"/>
                </a:lnTo>
                <a:lnTo>
                  <a:pt x="0" y="1729869"/>
                </a:lnTo>
                <a:lnTo>
                  <a:pt x="0" y="0"/>
                </a:lnTo>
                <a:close/>
              </a:path>
            </a:pathLst>
          </a:custGeom>
          <a:blipFill>
            <a:blip r:embed="rId5"/>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TextBox 12" id="12"/>
          <p:cNvSpPr txBox="true"/>
          <p:nvPr/>
        </p:nvSpPr>
        <p:spPr>
          <a:xfrm rot="0">
            <a:off x="891190" y="2702175"/>
            <a:ext cx="16678270" cy="4209269"/>
          </a:xfrm>
          <a:prstGeom prst="rect">
            <a:avLst/>
          </a:prstGeom>
        </p:spPr>
        <p:txBody>
          <a:bodyPr anchor="t" rtlCol="false" tIns="0" lIns="0" bIns="0" rIns="0">
            <a:spAutoFit/>
          </a:bodyPr>
          <a:lstStyle/>
          <a:p>
            <a:pPr algn="just">
              <a:lnSpc>
                <a:spcPts val="4800"/>
              </a:lnSpc>
            </a:pPr>
            <a:r>
              <a:rPr lang="en-US" sz="4000">
                <a:solidFill>
                  <a:srgbClr val="000000"/>
                </a:solidFill>
                <a:latin typeface="Open Sans"/>
                <a:ea typeface="Open Sans"/>
                <a:cs typeface="Open Sans"/>
                <a:sym typeface="Open Sans"/>
              </a:rPr>
              <a:t>Se realizarán preguntas abiertas durante todo el desarrollo de la  clase con el fin de que el alumno no desvíe su atención y pierda la  concentración de la clase, para el efecto se desarrollará:</a:t>
            </a:r>
          </a:p>
          <a:p>
            <a:pPr algn="l">
              <a:lnSpc>
                <a:spcPts val="4800"/>
              </a:lnSpc>
            </a:pPr>
          </a:p>
          <a:p>
            <a:pPr algn="l" marL="990600" indent="-495300" lvl="1">
              <a:lnSpc>
                <a:spcPts val="4800"/>
              </a:lnSpc>
              <a:buAutoNum type="arabicPeriod" startAt="1"/>
            </a:pPr>
            <a:r>
              <a:rPr lang="en-US" sz="4000" spc="-10">
                <a:solidFill>
                  <a:srgbClr val="000000"/>
                </a:solidFill>
                <a:latin typeface="Open Sans"/>
                <a:ea typeface="Open Sans"/>
                <a:cs typeface="Open Sans"/>
                <a:sym typeface="Open Sans"/>
              </a:rPr>
              <a:t>Preguntas abiertas y permanentes en clase por parte del  Docente.</a:t>
            </a:r>
          </a:p>
          <a:p>
            <a:pPr algn="l" marL="990600" indent="-495300" lvl="1">
              <a:lnSpc>
                <a:spcPts val="4800"/>
              </a:lnSpc>
            </a:pPr>
          </a:p>
        </p:txBody>
      </p:sp>
      <p:sp>
        <p:nvSpPr>
          <p:cNvPr name="Freeform 13" id="13"/>
          <p:cNvSpPr/>
          <p:nvPr/>
        </p:nvSpPr>
        <p:spPr>
          <a:xfrm flipH="false" flipV="false" rot="0">
            <a:off x="11905025" y="8316791"/>
            <a:ext cx="4137522" cy="1729869"/>
          </a:xfrm>
          <a:custGeom>
            <a:avLst/>
            <a:gdLst/>
            <a:ahLst/>
            <a:cxnLst/>
            <a:rect r="r" b="b" t="t" l="l"/>
            <a:pathLst>
              <a:path h="1729869" w="4137522">
                <a:moveTo>
                  <a:pt x="0" y="0"/>
                </a:moveTo>
                <a:lnTo>
                  <a:pt x="4137523" y="0"/>
                </a:lnTo>
                <a:lnTo>
                  <a:pt x="4137523" y="1729868"/>
                </a:lnTo>
                <a:lnTo>
                  <a:pt x="0" y="1729868"/>
                </a:lnTo>
                <a:lnTo>
                  <a:pt x="0" y="0"/>
                </a:lnTo>
                <a:close/>
              </a:path>
            </a:pathLst>
          </a:custGeom>
          <a:blipFill>
            <a:blip r:embed="rId4"/>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5829707" y="1028700"/>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Freeform 12" id="12"/>
          <p:cNvSpPr/>
          <p:nvPr/>
        </p:nvSpPr>
        <p:spPr>
          <a:xfrm flipH="false" flipV="false" rot="0">
            <a:off x="720970" y="466106"/>
            <a:ext cx="13495560" cy="8502048"/>
          </a:xfrm>
          <a:custGeom>
            <a:avLst/>
            <a:gdLst/>
            <a:ahLst/>
            <a:cxnLst/>
            <a:rect r="r" b="b" t="t" l="l"/>
            <a:pathLst>
              <a:path h="8502048" w="13495560">
                <a:moveTo>
                  <a:pt x="0" y="0"/>
                </a:moveTo>
                <a:lnTo>
                  <a:pt x="13495560" y="0"/>
                </a:lnTo>
                <a:lnTo>
                  <a:pt x="13495560" y="8502048"/>
                </a:lnTo>
                <a:lnTo>
                  <a:pt x="0" y="8502048"/>
                </a:lnTo>
                <a:lnTo>
                  <a:pt x="0" y="0"/>
                </a:lnTo>
                <a:close/>
              </a:path>
            </a:pathLst>
          </a:custGeom>
          <a:blipFill>
            <a:blip r:embed="rId4"/>
            <a:stretch>
              <a:fillRect l="-27880" t="-55321" r="-65426" b="-17277"/>
            </a:stretch>
          </a:blipFill>
        </p:spPr>
      </p:sp>
      <p:sp>
        <p:nvSpPr>
          <p:cNvPr name="TextBox 13" id="13"/>
          <p:cNvSpPr txBox="true"/>
          <p:nvPr/>
        </p:nvSpPr>
        <p:spPr>
          <a:xfrm rot="0">
            <a:off x="1011602" y="9355620"/>
            <a:ext cx="12914296" cy="581264"/>
          </a:xfrm>
          <a:prstGeom prst="rect">
            <a:avLst/>
          </a:prstGeom>
        </p:spPr>
        <p:txBody>
          <a:bodyPr anchor="t" rtlCol="false" tIns="0" lIns="0" bIns="0" rIns="0">
            <a:spAutoFit/>
          </a:bodyPr>
          <a:lstStyle/>
          <a:p>
            <a:pPr algn="l">
              <a:lnSpc>
                <a:spcPts val="3359"/>
              </a:lnSpc>
            </a:pPr>
            <a:r>
              <a:rPr lang="en-US" sz="2799">
                <a:solidFill>
                  <a:srgbClr val="000000"/>
                </a:solidFill>
                <a:latin typeface="Arial"/>
                <a:ea typeface="Arial"/>
                <a:cs typeface="Arial"/>
                <a:sym typeface="Arial"/>
              </a:rPr>
              <a:t>fuente: https://solucioneseurosoft.com/eurosoft/las-mejores-tarjetas-de-acceso/  </a:t>
            </a:r>
          </a:p>
        </p:txBody>
      </p:sp>
      <p:sp>
        <p:nvSpPr>
          <p:cNvPr name="Freeform 14" id="14"/>
          <p:cNvSpPr/>
          <p:nvPr/>
        </p:nvSpPr>
        <p:spPr>
          <a:xfrm flipH="false" flipV="false" rot="0">
            <a:off x="14216530" y="8547836"/>
            <a:ext cx="4137522" cy="1729869"/>
          </a:xfrm>
          <a:custGeom>
            <a:avLst/>
            <a:gdLst/>
            <a:ahLst/>
            <a:cxnLst/>
            <a:rect r="r" b="b" t="t" l="l"/>
            <a:pathLst>
              <a:path h="1729869" w="4137522">
                <a:moveTo>
                  <a:pt x="0" y="0"/>
                </a:moveTo>
                <a:lnTo>
                  <a:pt x="4137522" y="0"/>
                </a:lnTo>
                <a:lnTo>
                  <a:pt x="4137522" y="1729868"/>
                </a:lnTo>
                <a:lnTo>
                  <a:pt x="0" y="1729868"/>
                </a:lnTo>
                <a:lnTo>
                  <a:pt x="0" y="0"/>
                </a:lnTo>
                <a:close/>
              </a:path>
            </a:pathLst>
          </a:custGeom>
          <a:blipFill>
            <a:blip r:embed="rId5"/>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TextBox 12" id="12"/>
          <p:cNvSpPr txBox="true"/>
          <p:nvPr/>
        </p:nvSpPr>
        <p:spPr>
          <a:xfrm rot="0">
            <a:off x="562244" y="1710976"/>
            <a:ext cx="8406325" cy="6514207"/>
          </a:xfrm>
          <a:prstGeom prst="rect">
            <a:avLst/>
          </a:prstGeom>
        </p:spPr>
        <p:txBody>
          <a:bodyPr anchor="t" rtlCol="false" tIns="0" lIns="0" bIns="0" rIns="0">
            <a:spAutoFit/>
          </a:bodyPr>
          <a:lstStyle/>
          <a:p>
            <a:pPr algn="just">
              <a:lnSpc>
                <a:spcPts val="4320"/>
              </a:lnSpc>
            </a:pPr>
            <a:r>
              <a:rPr lang="en-US" sz="3600">
                <a:solidFill>
                  <a:srgbClr val="000000"/>
                </a:solidFill>
                <a:latin typeface="Open Sans Bold"/>
                <a:ea typeface="Open Sans Bold"/>
                <a:cs typeface="Open Sans Bold"/>
                <a:sym typeface="Open Sans Bold"/>
              </a:rPr>
              <a:t>Protocolo Wiegand</a:t>
            </a:r>
          </a:p>
          <a:p>
            <a:pPr algn="just">
              <a:lnSpc>
                <a:spcPts val="4320"/>
              </a:lnSpc>
            </a:pPr>
            <a:r>
              <a:rPr lang="en-US" sz="3600">
                <a:solidFill>
                  <a:srgbClr val="000000"/>
                </a:solidFill>
                <a:latin typeface="Open Sans"/>
                <a:ea typeface="Open Sans"/>
                <a:cs typeface="Open Sans"/>
                <a:sym typeface="Open Sans"/>
              </a:rPr>
              <a:t>Una Tecnología Tarjetas/Lectoras  “Wiegand” Tecnología Patentada</a:t>
            </a:r>
          </a:p>
          <a:p>
            <a:pPr algn="just">
              <a:lnSpc>
                <a:spcPts val="4320"/>
              </a:lnSpc>
            </a:pPr>
            <a:r>
              <a:rPr lang="en-US" sz="3600" spc="-10">
                <a:solidFill>
                  <a:srgbClr val="000000"/>
                </a:solidFill>
                <a:latin typeface="Open Sans"/>
                <a:ea typeface="Open Sans"/>
                <a:cs typeface="Open Sans"/>
                <a:sym typeface="Open Sans"/>
              </a:rPr>
              <a:t>- Sensor Inc. (HID).</a:t>
            </a:r>
          </a:p>
          <a:p>
            <a:pPr algn="l">
              <a:lnSpc>
                <a:spcPts val="4320"/>
              </a:lnSpc>
            </a:pPr>
          </a:p>
          <a:p>
            <a:pPr algn="just">
              <a:lnSpc>
                <a:spcPts val="4320"/>
              </a:lnSpc>
            </a:pPr>
            <a:r>
              <a:rPr lang="en-US" sz="3600" spc="-10">
                <a:solidFill>
                  <a:srgbClr val="000000"/>
                </a:solidFill>
                <a:latin typeface="Open Sans"/>
                <a:ea typeface="Open Sans"/>
                <a:cs typeface="Open Sans"/>
                <a:sym typeface="Open Sans"/>
              </a:rPr>
              <a:t>Tarjetas con Alambres Especiales,  Lectoras con Transceptores  Especiales. Hoy Protocolo de  Comunicación Electrónica de 5  Hilos Que Emite Una Lectora  Proximidad, Tarjetas Inteligentes,  Códigos de Barras, Biométrica</a:t>
            </a:r>
          </a:p>
        </p:txBody>
      </p:sp>
      <p:grpSp>
        <p:nvGrpSpPr>
          <p:cNvPr name="Group 13" id="13"/>
          <p:cNvGrpSpPr/>
          <p:nvPr/>
        </p:nvGrpSpPr>
        <p:grpSpPr>
          <a:xfrm rot="0">
            <a:off x="10336506" y="2528376"/>
            <a:ext cx="7389250" cy="5230246"/>
            <a:chOff x="0" y="0"/>
            <a:chExt cx="9852333" cy="6973661"/>
          </a:xfrm>
        </p:grpSpPr>
        <p:sp>
          <p:nvSpPr>
            <p:cNvPr name="Freeform 14" id="14"/>
            <p:cNvSpPr/>
            <p:nvPr/>
          </p:nvSpPr>
          <p:spPr>
            <a:xfrm flipH="false" flipV="false" rot="0">
              <a:off x="0" y="0"/>
              <a:ext cx="9852279" cy="6973697"/>
            </a:xfrm>
            <a:custGeom>
              <a:avLst/>
              <a:gdLst/>
              <a:ahLst/>
              <a:cxnLst/>
              <a:rect r="r" b="b" t="t" l="l"/>
              <a:pathLst>
                <a:path h="6973697" w="9852279">
                  <a:moveTo>
                    <a:pt x="0" y="0"/>
                  </a:moveTo>
                  <a:lnTo>
                    <a:pt x="9852279" y="0"/>
                  </a:lnTo>
                  <a:lnTo>
                    <a:pt x="9852279" y="6973697"/>
                  </a:lnTo>
                  <a:lnTo>
                    <a:pt x="0" y="6973697"/>
                  </a:lnTo>
                  <a:close/>
                </a:path>
              </a:pathLst>
            </a:custGeom>
            <a:blipFill>
              <a:blip r:embed="rId4"/>
              <a:stretch>
                <a:fillRect l="-515" t="0" r="-516" b="0"/>
              </a:stretch>
            </a:blipFill>
          </p:spPr>
        </p:sp>
      </p:grpSp>
      <p:sp>
        <p:nvSpPr>
          <p:cNvPr name="Freeform 15" id="15"/>
          <p:cNvSpPr/>
          <p:nvPr/>
        </p:nvSpPr>
        <p:spPr>
          <a:xfrm flipH="false" flipV="false" rot="0">
            <a:off x="12353378" y="8316791"/>
            <a:ext cx="4137522" cy="1729869"/>
          </a:xfrm>
          <a:custGeom>
            <a:avLst/>
            <a:gdLst/>
            <a:ahLst/>
            <a:cxnLst/>
            <a:rect r="r" b="b" t="t" l="l"/>
            <a:pathLst>
              <a:path h="1729869" w="4137522">
                <a:moveTo>
                  <a:pt x="0" y="0"/>
                </a:moveTo>
                <a:lnTo>
                  <a:pt x="4137522" y="0"/>
                </a:lnTo>
                <a:lnTo>
                  <a:pt x="4137522" y="1729868"/>
                </a:lnTo>
                <a:lnTo>
                  <a:pt x="0" y="1729868"/>
                </a:lnTo>
                <a:lnTo>
                  <a:pt x="0" y="0"/>
                </a:lnTo>
                <a:close/>
              </a:path>
            </a:pathLst>
          </a:custGeom>
          <a:blipFill>
            <a:blip r:embed="rId5"/>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pic>
        <p:nvPicPr>
          <p:cNvPr name="Picture 12" id="12">
            <a:hlinkClick action="ppaction://media"/>
          </p:cNvPr>
          <p:cNvPicPr>
            <a:picLocks noChangeAspect="true"/>
          </p:cNvPicPr>
          <p:nvPr>
            <a:videoFile r:link="rId5"/>
            <p:extLst>
              <p:ext uri="{DAA4B4D4-6D71-4841-9C94-3DE7FCFB9230}">
                <p14:media xmlns:p14="http://schemas.microsoft.com/office/powerpoint/2010/main" r:embed="rId6"/>
              </p:ext>
            </p:extLst>
          </p:nvPr>
        </p:nvPicPr>
        <p:blipFill>
          <a:blip r:embed="rId4"/>
          <a:srcRect l="0" t="0" r="0" b="0"/>
          <a:stretch>
            <a:fillRect/>
          </a:stretch>
        </p:blipFill>
        <p:spPr>
          <a:xfrm flipH="false" flipV="false" rot="0">
            <a:off x="2788468" y="1045644"/>
            <a:ext cx="13254274" cy="7455530"/>
          </a:xfrm>
          <a:prstGeom prst="rect">
            <a:avLst/>
          </a:prstGeom>
        </p:spPr>
      </p:pic>
    </p:spTree>
  </p:cSld>
  <p:clrMapOvr>
    <a:masterClrMapping/>
  </p:clrMapOvr>
  <p:timing>
    <p:tnLst>
      <p:par>
        <p:cTn dur="indefinite" restart="never" nodeType="tmRoot">
          <p:childTnLst>
            <p:video>
              <p:cMediaNode vol="80000">
                <p:cTn fill="hold" display="false">
                  <p:stCondLst>
                    <p:cond delay="indefinite"/>
                  </p:stCondLst>
                </p:cTn>
                <p:tgtEl>
                  <p:spTgt spid="12"/>
                </p:tgtEl>
              </p:cMediaNode>
            </p:video>
          </p:childTnLst>
        </p:cTn>
      </p:par>
    </p:tnLst>
  </p:timing>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TextBox 12" id="12"/>
          <p:cNvSpPr txBox="true"/>
          <p:nvPr/>
        </p:nvSpPr>
        <p:spPr>
          <a:xfrm rot="0">
            <a:off x="1216960" y="913175"/>
            <a:ext cx="9386564" cy="714338"/>
          </a:xfrm>
          <a:prstGeom prst="rect">
            <a:avLst/>
          </a:prstGeom>
        </p:spPr>
        <p:txBody>
          <a:bodyPr anchor="t" rtlCol="false" tIns="0" lIns="0" bIns="0" rIns="0">
            <a:spAutoFit/>
          </a:bodyPr>
          <a:lstStyle/>
          <a:p>
            <a:pPr algn="l">
              <a:lnSpc>
                <a:spcPts val="5759"/>
              </a:lnSpc>
            </a:pPr>
            <a:r>
              <a:rPr lang="en-US" sz="4800" spc="-10">
                <a:solidFill>
                  <a:srgbClr val="000000"/>
                </a:solidFill>
                <a:latin typeface="Open Sans Bold"/>
                <a:ea typeface="Open Sans Bold"/>
                <a:cs typeface="Open Sans Bold"/>
                <a:sym typeface="Open Sans Bold"/>
              </a:rPr>
              <a:t>Tarjetas de Proximidad</a:t>
            </a:r>
          </a:p>
        </p:txBody>
      </p:sp>
      <p:sp>
        <p:nvSpPr>
          <p:cNvPr name="TextBox 13" id="13"/>
          <p:cNvSpPr txBox="true"/>
          <p:nvPr/>
        </p:nvSpPr>
        <p:spPr>
          <a:xfrm rot="0">
            <a:off x="769700" y="1926816"/>
            <a:ext cx="4870352" cy="1209452"/>
          </a:xfrm>
          <a:prstGeom prst="rect">
            <a:avLst/>
          </a:prstGeom>
        </p:spPr>
        <p:txBody>
          <a:bodyPr anchor="t" rtlCol="false" tIns="0" lIns="0" bIns="0" rIns="0">
            <a:spAutoFit/>
          </a:bodyPr>
          <a:lstStyle/>
          <a:p>
            <a:pPr algn="l">
              <a:lnSpc>
                <a:spcPts val="4800"/>
              </a:lnSpc>
            </a:pPr>
            <a:r>
              <a:rPr lang="en-US" sz="4000">
                <a:solidFill>
                  <a:srgbClr val="FFFFFF"/>
                </a:solidFill>
                <a:latin typeface="Open Sans Bold"/>
                <a:ea typeface="Open Sans Bold"/>
                <a:cs typeface="Open Sans Bold"/>
                <a:sym typeface="Open Sans Bold"/>
              </a:rPr>
              <a:t>Formato de tarjetas</a:t>
            </a:r>
          </a:p>
        </p:txBody>
      </p:sp>
      <p:grpSp>
        <p:nvGrpSpPr>
          <p:cNvPr name="Group 14" id="14"/>
          <p:cNvGrpSpPr/>
          <p:nvPr/>
        </p:nvGrpSpPr>
        <p:grpSpPr>
          <a:xfrm rot="0">
            <a:off x="769700" y="3150098"/>
            <a:ext cx="13118316" cy="584776"/>
            <a:chOff x="0" y="0"/>
            <a:chExt cx="17491088" cy="779701"/>
          </a:xfrm>
        </p:grpSpPr>
        <p:sp>
          <p:nvSpPr>
            <p:cNvPr name="Freeform 15" id="15"/>
            <p:cNvSpPr/>
            <p:nvPr/>
          </p:nvSpPr>
          <p:spPr>
            <a:xfrm flipH="false" flipV="false" rot="0">
              <a:off x="0" y="0"/>
              <a:ext cx="17491075" cy="779653"/>
            </a:xfrm>
            <a:custGeom>
              <a:avLst/>
              <a:gdLst/>
              <a:ahLst/>
              <a:cxnLst/>
              <a:rect r="r" b="b" t="t" l="l"/>
              <a:pathLst>
                <a:path h="779653" w="17491075">
                  <a:moveTo>
                    <a:pt x="0" y="0"/>
                  </a:moveTo>
                  <a:lnTo>
                    <a:pt x="17491075" y="0"/>
                  </a:lnTo>
                  <a:lnTo>
                    <a:pt x="17491075" y="779653"/>
                  </a:lnTo>
                  <a:lnTo>
                    <a:pt x="0" y="779653"/>
                  </a:lnTo>
                  <a:close/>
                </a:path>
              </a:pathLst>
            </a:custGeom>
            <a:solidFill>
              <a:srgbClr val="000000"/>
            </a:solidFill>
          </p:spPr>
        </p:sp>
        <p:sp>
          <p:nvSpPr>
            <p:cNvPr name="TextBox 16" id="16"/>
            <p:cNvSpPr txBox="true"/>
            <p:nvPr/>
          </p:nvSpPr>
          <p:spPr>
            <a:xfrm>
              <a:off x="0" y="0"/>
              <a:ext cx="17491088" cy="779701"/>
            </a:xfrm>
            <a:prstGeom prst="rect">
              <a:avLst/>
            </a:prstGeom>
          </p:spPr>
          <p:txBody>
            <a:bodyPr anchor="t" rtlCol="false" tIns="50800" lIns="50800" bIns="50800" rIns="50800"/>
            <a:lstStyle/>
            <a:p>
              <a:pPr algn="l">
                <a:lnSpc>
                  <a:spcPts val="3840"/>
                </a:lnSpc>
              </a:pPr>
              <a:r>
                <a:rPr lang="en-US" sz="3200" spc="-10">
                  <a:solidFill>
                    <a:srgbClr val="FF3300"/>
                  </a:solidFill>
                  <a:latin typeface="Tahoma"/>
                  <a:ea typeface="Tahoma"/>
                  <a:cs typeface="Tahoma"/>
                  <a:sym typeface="Tahoma"/>
                </a:rPr>
                <a:t>1 0 1 1 0 1 0 1 1 1 0 1 </a:t>
              </a:r>
              <a:r>
                <a:rPr lang="en-US" sz="3200" spc="-10">
                  <a:solidFill>
                    <a:srgbClr val="0033CC"/>
                  </a:solidFill>
                  <a:latin typeface="Tahoma"/>
                  <a:ea typeface="Tahoma"/>
                  <a:cs typeface="Tahoma"/>
                  <a:sym typeface="Tahoma"/>
                </a:rPr>
                <a:t>0 1 0 1 0 1 0 1 1 1 1 0 1 0 1 0 1 1 </a:t>
              </a:r>
              <a:r>
                <a:rPr lang="en-US" sz="3200" spc="-10">
                  <a:solidFill>
                    <a:srgbClr val="FF00FF"/>
                  </a:solidFill>
                  <a:latin typeface="Tahoma"/>
                  <a:ea typeface="Tahoma"/>
                  <a:cs typeface="Tahoma"/>
                  <a:sym typeface="Tahoma"/>
                </a:rPr>
                <a:t>1 0 1 0 1 0 1</a:t>
              </a:r>
            </a:p>
          </p:txBody>
        </p:sp>
      </p:grpSp>
      <p:sp>
        <p:nvSpPr>
          <p:cNvPr name="TextBox 17" id="17"/>
          <p:cNvSpPr txBox="true"/>
          <p:nvPr/>
        </p:nvSpPr>
        <p:spPr>
          <a:xfrm rot="0">
            <a:off x="777808" y="4105960"/>
            <a:ext cx="15569942" cy="4828505"/>
          </a:xfrm>
          <a:prstGeom prst="rect">
            <a:avLst/>
          </a:prstGeom>
        </p:spPr>
        <p:txBody>
          <a:bodyPr anchor="t" rtlCol="false" tIns="0" lIns="0" bIns="0" rIns="0">
            <a:spAutoFit/>
          </a:bodyPr>
          <a:lstStyle/>
          <a:p>
            <a:pPr algn="l">
              <a:lnSpc>
                <a:spcPts val="5759"/>
              </a:lnSpc>
            </a:pPr>
            <a:r>
              <a:rPr lang="en-US" sz="4800">
                <a:solidFill>
                  <a:srgbClr val="FFFFFF"/>
                </a:solidFill>
                <a:latin typeface="Open Sans"/>
                <a:ea typeface="Open Sans"/>
                <a:cs typeface="Open Sans"/>
                <a:sym typeface="Open Sans"/>
              </a:rPr>
              <a:t>Bit 26, 37 o 40 Bits</a:t>
            </a:r>
          </a:p>
          <a:p>
            <a:pPr algn="l">
              <a:lnSpc>
                <a:spcPts val="6719"/>
              </a:lnSpc>
            </a:pPr>
          </a:p>
          <a:p>
            <a:pPr algn="l">
              <a:lnSpc>
                <a:spcPts val="5759"/>
              </a:lnSpc>
            </a:pPr>
            <a:r>
              <a:rPr lang="en-US" sz="4800" spc="10">
                <a:solidFill>
                  <a:srgbClr val="FFFFFF"/>
                </a:solidFill>
                <a:latin typeface="Open Sans"/>
                <a:ea typeface="Open Sans"/>
                <a:cs typeface="Open Sans"/>
                <a:sym typeface="Open Sans"/>
              </a:rPr>
              <a:t>Definición de los Bits</a:t>
            </a:r>
          </a:p>
          <a:p>
            <a:pPr algn="r" marL="1351280" indent="-675640" lvl="1">
              <a:lnSpc>
                <a:spcPts val="6719"/>
              </a:lnSpc>
              <a:buFont typeface="Arial"/>
              <a:buChar char="•"/>
            </a:pPr>
            <a:r>
              <a:rPr lang="en-US" sz="5599" spc="-20">
                <a:solidFill>
                  <a:srgbClr val="FF3300"/>
                </a:solidFill>
                <a:latin typeface="Tahoma"/>
                <a:ea typeface="Tahoma"/>
                <a:cs typeface="Tahoma"/>
                <a:sym typeface="Tahoma"/>
              </a:rPr>
              <a:t>Código de Sitio/Empresa</a:t>
            </a:r>
          </a:p>
          <a:p>
            <a:pPr algn="r" marL="1351280" indent="-450427" lvl="2">
              <a:lnSpc>
                <a:spcPts val="6719"/>
              </a:lnSpc>
              <a:buFont typeface="Arial"/>
              <a:buChar char="⚬"/>
            </a:pPr>
            <a:r>
              <a:rPr lang="en-US" sz="5599" spc="-10">
                <a:solidFill>
                  <a:srgbClr val="0033CC"/>
                </a:solidFill>
                <a:latin typeface="Tahoma"/>
                <a:ea typeface="Tahoma"/>
                <a:cs typeface="Tahoma"/>
                <a:sym typeface="Tahoma"/>
              </a:rPr>
              <a:t>Numero de Tarjeta</a:t>
            </a:r>
          </a:p>
          <a:p>
            <a:pPr algn="r" marL="1351280" indent="-337820" lvl="3">
              <a:lnSpc>
                <a:spcPts val="6719"/>
              </a:lnSpc>
              <a:buFont typeface="Arial"/>
              <a:buChar char="￭"/>
            </a:pPr>
            <a:r>
              <a:rPr lang="en-US" sz="5599" spc="-10">
                <a:solidFill>
                  <a:srgbClr val="FF00FF"/>
                </a:solidFill>
                <a:latin typeface="Tahoma"/>
                <a:ea typeface="Tahoma"/>
                <a:cs typeface="Tahoma"/>
                <a:sym typeface="Tahoma"/>
              </a:rPr>
              <a:t>Chequeo de Suma</a:t>
            </a:r>
          </a:p>
        </p:txBody>
      </p:sp>
      <p:sp>
        <p:nvSpPr>
          <p:cNvPr name="Freeform 18" id="18"/>
          <p:cNvSpPr/>
          <p:nvPr/>
        </p:nvSpPr>
        <p:spPr>
          <a:xfrm flipH="false" flipV="false" rot="0">
            <a:off x="5390814" y="8050206"/>
            <a:ext cx="4137522" cy="1729869"/>
          </a:xfrm>
          <a:custGeom>
            <a:avLst/>
            <a:gdLst/>
            <a:ahLst/>
            <a:cxnLst/>
            <a:rect r="r" b="b" t="t" l="l"/>
            <a:pathLst>
              <a:path h="1729869" w="4137522">
                <a:moveTo>
                  <a:pt x="0" y="0"/>
                </a:moveTo>
                <a:lnTo>
                  <a:pt x="4137523" y="0"/>
                </a:lnTo>
                <a:lnTo>
                  <a:pt x="4137523" y="1729869"/>
                </a:lnTo>
                <a:lnTo>
                  <a:pt x="0" y="1729869"/>
                </a:lnTo>
                <a:lnTo>
                  <a:pt x="0" y="0"/>
                </a:lnTo>
                <a:close/>
              </a:path>
            </a:pathLst>
          </a:custGeom>
          <a:blipFill>
            <a:blip r:embed="rId4"/>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TextBox 12" id="12"/>
          <p:cNvSpPr txBox="true"/>
          <p:nvPr/>
        </p:nvSpPr>
        <p:spPr>
          <a:xfrm rot="0">
            <a:off x="509692" y="573367"/>
            <a:ext cx="6370944" cy="904726"/>
          </a:xfrm>
          <a:prstGeom prst="rect">
            <a:avLst/>
          </a:prstGeom>
        </p:spPr>
        <p:txBody>
          <a:bodyPr anchor="t" rtlCol="false" tIns="0" lIns="0" bIns="0" rIns="0">
            <a:spAutoFit/>
          </a:bodyPr>
          <a:lstStyle/>
          <a:p>
            <a:pPr algn="l">
              <a:lnSpc>
                <a:spcPts val="6719"/>
              </a:lnSpc>
            </a:pPr>
            <a:r>
              <a:rPr lang="en-US" sz="5599" spc="10">
                <a:solidFill>
                  <a:srgbClr val="000000"/>
                </a:solidFill>
                <a:latin typeface="Poppins Bold"/>
                <a:ea typeface="Poppins Bold"/>
                <a:cs typeface="Poppins Bold"/>
                <a:sym typeface="Poppins Bold"/>
              </a:rPr>
              <a:t>FOOD DEFENSE</a:t>
            </a:r>
          </a:p>
        </p:txBody>
      </p:sp>
      <p:sp>
        <p:nvSpPr>
          <p:cNvPr name="TextBox 13" id="13"/>
          <p:cNvSpPr txBox="true"/>
          <p:nvPr/>
        </p:nvSpPr>
        <p:spPr>
          <a:xfrm rot="0">
            <a:off x="509692" y="2169671"/>
            <a:ext cx="14472400" cy="3609789"/>
          </a:xfrm>
          <a:prstGeom prst="rect">
            <a:avLst/>
          </a:prstGeom>
        </p:spPr>
        <p:txBody>
          <a:bodyPr anchor="t" rtlCol="false" tIns="0" lIns="0" bIns="0" rIns="0">
            <a:spAutoFit/>
          </a:bodyPr>
          <a:lstStyle/>
          <a:p>
            <a:pPr algn="just">
              <a:lnSpc>
                <a:spcPts val="5759"/>
              </a:lnSpc>
            </a:pPr>
            <a:r>
              <a:rPr lang="en-US" sz="4800" spc="-20">
                <a:solidFill>
                  <a:srgbClr val="000000"/>
                </a:solidFill>
                <a:latin typeface="Open Sans"/>
                <a:ea typeface="Open Sans"/>
                <a:cs typeface="Open Sans"/>
                <a:sym typeface="Open Sans"/>
              </a:rPr>
              <a:t>Es el termino colectivo que utilizan en EEUU para  englobar las actividades económicas asociadas  con el suministro nacional de alimentos contra  actos intencionados, deliberados, contaminación,  o alteración.</a:t>
            </a:r>
          </a:p>
        </p:txBody>
      </p:sp>
      <p:sp>
        <p:nvSpPr>
          <p:cNvPr name="Freeform 14" id="14"/>
          <p:cNvSpPr/>
          <p:nvPr/>
        </p:nvSpPr>
        <p:spPr>
          <a:xfrm flipH="false" flipV="false" rot="0">
            <a:off x="4554876" y="5403688"/>
            <a:ext cx="4651518" cy="3892660"/>
          </a:xfrm>
          <a:custGeom>
            <a:avLst/>
            <a:gdLst/>
            <a:ahLst/>
            <a:cxnLst/>
            <a:rect r="r" b="b" t="t" l="l"/>
            <a:pathLst>
              <a:path h="3892660" w="4651518">
                <a:moveTo>
                  <a:pt x="0" y="0"/>
                </a:moveTo>
                <a:lnTo>
                  <a:pt x="4651518" y="0"/>
                </a:lnTo>
                <a:lnTo>
                  <a:pt x="4651518" y="3892660"/>
                </a:lnTo>
                <a:lnTo>
                  <a:pt x="0" y="3892660"/>
                </a:lnTo>
                <a:lnTo>
                  <a:pt x="0" y="0"/>
                </a:lnTo>
                <a:close/>
              </a:path>
            </a:pathLst>
          </a:custGeom>
          <a:blipFill>
            <a:blip r:embed="rId4"/>
            <a:stretch>
              <a:fillRect l="0" t="0" r="0" b="0"/>
            </a:stretch>
          </a:blipFill>
        </p:spPr>
      </p:sp>
      <p:sp>
        <p:nvSpPr>
          <p:cNvPr name="Freeform 15" id="15"/>
          <p:cNvSpPr/>
          <p:nvPr/>
        </p:nvSpPr>
        <p:spPr>
          <a:xfrm flipH="false" flipV="false" rot="0">
            <a:off x="11506579" y="8359316"/>
            <a:ext cx="4137522" cy="1729869"/>
          </a:xfrm>
          <a:custGeom>
            <a:avLst/>
            <a:gdLst/>
            <a:ahLst/>
            <a:cxnLst/>
            <a:rect r="r" b="b" t="t" l="l"/>
            <a:pathLst>
              <a:path h="1729869" w="4137522">
                <a:moveTo>
                  <a:pt x="0" y="0"/>
                </a:moveTo>
                <a:lnTo>
                  <a:pt x="4137523" y="0"/>
                </a:lnTo>
                <a:lnTo>
                  <a:pt x="4137523" y="1729868"/>
                </a:lnTo>
                <a:lnTo>
                  <a:pt x="0" y="1729868"/>
                </a:lnTo>
                <a:lnTo>
                  <a:pt x="0" y="0"/>
                </a:lnTo>
                <a:close/>
              </a:path>
            </a:pathLst>
          </a:custGeom>
          <a:blipFill>
            <a:blip r:embed="rId5"/>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Freeform 12" id="12"/>
          <p:cNvSpPr/>
          <p:nvPr/>
        </p:nvSpPr>
        <p:spPr>
          <a:xfrm flipH="false" flipV="false" rot="0">
            <a:off x="11506579" y="8359316"/>
            <a:ext cx="4137522" cy="1729869"/>
          </a:xfrm>
          <a:custGeom>
            <a:avLst/>
            <a:gdLst/>
            <a:ahLst/>
            <a:cxnLst/>
            <a:rect r="r" b="b" t="t" l="l"/>
            <a:pathLst>
              <a:path h="1729869" w="4137522">
                <a:moveTo>
                  <a:pt x="0" y="0"/>
                </a:moveTo>
                <a:lnTo>
                  <a:pt x="4137523" y="0"/>
                </a:lnTo>
                <a:lnTo>
                  <a:pt x="4137523" y="1729868"/>
                </a:lnTo>
                <a:lnTo>
                  <a:pt x="0" y="1729868"/>
                </a:lnTo>
                <a:lnTo>
                  <a:pt x="0" y="0"/>
                </a:lnTo>
                <a:close/>
              </a:path>
            </a:pathLst>
          </a:custGeom>
          <a:blipFill>
            <a:blip r:embed="rId4"/>
            <a:stretch>
              <a:fillRect l="0" t="0" r="0" b="0"/>
            </a:stretch>
          </a:blipFill>
        </p:spPr>
      </p:sp>
      <p:sp>
        <p:nvSpPr>
          <p:cNvPr name="Freeform 13" id="13"/>
          <p:cNvSpPr/>
          <p:nvPr/>
        </p:nvSpPr>
        <p:spPr>
          <a:xfrm flipH="false" flipV="false" rot="0">
            <a:off x="2008400" y="1669447"/>
            <a:ext cx="5789202" cy="5843206"/>
          </a:xfrm>
          <a:custGeom>
            <a:avLst/>
            <a:gdLst/>
            <a:ahLst/>
            <a:cxnLst/>
            <a:rect r="r" b="b" t="t" l="l"/>
            <a:pathLst>
              <a:path h="5843206" w="5789202">
                <a:moveTo>
                  <a:pt x="0" y="0"/>
                </a:moveTo>
                <a:lnTo>
                  <a:pt x="5789202" y="0"/>
                </a:lnTo>
                <a:lnTo>
                  <a:pt x="5789202" y="5843206"/>
                </a:lnTo>
                <a:lnTo>
                  <a:pt x="0" y="5843206"/>
                </a:lnTo>
                <a:lnTo>
                  <a:pt x="0" y="0"/>
                </a:lnTo>
                <a:close/>
              </a:path>
            </a:pathLst>
          </a:custGeom>
          <a:blipFill>
            <a:blip r:embed="rId5"/>
            <a:stretch>
              <a:fillRect l="0" t="0" r="0" b="0"/>
            </a:stretch>
          </a:blipFill>
        </p:spPr>
      </p:sp>
      <p:sp>
        <p:nvSpPr>
          <p:cNvPr name="TextBox 14" id="14"/>
          <p:cNvSpPr txBox="true"/>
          <p:nvPr/>
        </p:nvSpPr>
        <p:spPr>
          <a:xfrm rot="0">
            <a:off x="10656087" y="2219325"/>
            <a:ext cx="7631913" cy="4714875"/>
          </a:xfrm>
          <a:prstGeom prst="rect">
            <a:avLst/>
          </a:prstGeom>
        </p:spPr>
        <p:txBody>
          <a:bodyPr anchor="t" rtlCol="false" tIns="0" lIns="0" bIns="0" rIns="0">
            <a:spAutoFit/>
          </a:bodyPr>
          <a:lstStyle/>
          <a:p>
            <a:pPr algn="l">
              <a:lnSpc>
                <a:spcPts val="3960"/>
              </a:lnSpc>
              <a:spcBef>
                <a:spcPct val="0"/>
              </a:spcBef>
            </a:pPr>
            <a:r>
              <a:rPr lang="en-US" sz="3300" spc="-6">
                <a:solidFill>
                  <a:srgbClr val="000000"/>
                </a:solidFill>
                <a:latin typeface="Poppins Bold"/>
                <a:ea typeface="Poppins Bold"/>
                <a:cs typeface="Poppins Bold"/>
                <a:sym typeface="Poppins Bold"/>
              </a:rPr>
              <a:t>Se relaciona diariamente lo que ocurre en nuestro puesto de trabajo</a:t>
            </a:r>
          </a:p>
          <a:p>
            <a:pPr algn="l">
              <a:lnSpc>
                <a:spcPts val="3960"/>
              </a:lnSpc>
              <a:spcBef>
                <a:spcPct val="0"/>
              </a:spcBef>
            </a:pPr>
            <a:r>
              <a:rPr lang="en-US" sz="3300" spc="-6">
                <a:solidFill>
                  <a:srgbClr val="000000"/>
                </a:solidFill>
                <a:latin typeface="Poppins Bold"/>
                <a:ea typeface="Poppins Bold"/>
                <a:cs typeface="Poppins Bold"/>
                <a:sym typeface="Poppins Bold"/>
              </a:rPr>
              <a:t>Se dividen en</a:t>
            </a:r>
          </a:p>
          <a:p>
            <a:pPr algn="l">
              <a:lnSpc>
                <a:spcPts val="3960"/>
              </a:lnSpc>
              <a:spcBef>
                <a:spcPct val="0"/>
              </a:spcBef>
            </a:pPr>
            <a:r>
              <a:rPr lang="en-US" sz="3300" spc="-6">
                <a:solidFill>
                  <a:srgbClr val="000000"/>
                </a:solidFill>
                <a:latin typeface="Poppins Bold"/>
                <a:ea typeface="Poppins Bold"/>
                <a:cs typeface="Poppins Bold"/>
                <a:sym typeface="Poppins Bold"/>
              </a:rPr>
              <a:t>Ingreso de Vehículos</a:t>
            </a:r>
          </a:p>
          <a:p>
            <a:pPr algn="l">
              <a:lnSpc>
                <a:spcPts val="3960"/>
              </a:lnSpc>
              <a:spcBef>
                <a:spcPct val="0"/>
              </a:spcBef>
            </a:pPr>
            <a:r>
              <a:rPr lang="en-US" sz="3300" spc="-6">
                <a:solidFill>
                  <a:srgbClr val="000000"/>
                </a:solidFill>
                <a:latin typeface="Poppins Bold"/>
                <a:ea typeface="Poppins Bold"/>
                <a:cs typeface="Poppins Bold"/>
                <a:sym typeface="Poppins Bold"/>
              </a:rPr>
              <a:t> Ingreso y salida de Personas</a:t>
            </a:r>
          </a:p>
          <a:p>
            <a:pPr algn="l">
              <a:lnSpc>
                <a:spcPts val="3960"/>
              </a:lnSpc>
              <a:spcBef>
                <a:spcPct val="0"/>
              </a:spcBef>
            </a:pPr>
            <a:r>
              <a:rPr lang="en-US" sz="3300" spc="-6">
                <a:solidFill>
                  <a:srgbClr val="000000"/>
                </a:solidFill>
                <a:latin typeface="Poppins Bold"/>
                <a:ea typeface="Poppins Bold"/>
                <a:cs typeface="Poppins Bold"/>
                <a:sym typeface="Poppins Bold"/>
              </a:rPr>
              <a:t>Inventario de vehículos que se encuentran en el parqueadero</a:t>
            </a:r>
          </a:p>
          <a:p>
            <a:pPr algn="ctr">
              <a:lnSpc>
                <a:spcPts val="5759"/>
              </a:lnSpc>
              <a:spcBef>
                <a:spcPct val="0"/>
              </a:spcBef>
            </a:pP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Freeform 12" id="12"/>
          <p:cNvSpPr/>
          <p:nvPr/>
        </p:nvSpPr>
        <p:spPr>
          <a:xfrm flipH="false" flipV="false" rot="0">
            <a:off x="11506579" y="8359316"/>
            <a:ext cx="4137522" cy="1729869"/>
          </a:xfrm>
          <a:custGeom>
            <a:avLst/>
            <a:gdLst/>
            <a:ahLst/>
            <a:cxnLst/>
            <a:rect r="r" b="b" t="t" l="l"/>
            <a:pathLst>
              <a:path h="1729869" w="4137522">
                <a:moveTo>
                  <a:pt x="0" y="0"/>
                </a:moveTo>
                <a:lnTo>
                  <a:pt x="4137523" y="0"/>
                </a:lnTo>
                <a:lnTo>
                  <a:pt x="4137523" y="1729868"/>
                </a:lnTo>
                <a:lnTo>
                  <a:pt x="0" y="1729868"/>
                </a:lnTo>
                <a:lnTo>
                  <a:pt x="0" y="0"/>
                </a:lnTo>
                <a:close/>
              </a:path>
            </a:pathLst>
          </a:custGeom>
          <a:blipFill>
            <a:blip r:embed="rId4"/>
            <a:stretch>
              <a:fillRect l="0" t="0" r="0" b="0"/>
            </a:stretch>
          </a:blipFill>
        </p:spPr>
      </p:sp>
      <p:sp>
        <p:nvSpPr>
          <p:cNvPr name="Freeform 13" id="13"/>
          <p:cNvSpPr/>
          <p:nvPr/>
        </p:nvSpPr>
        <p:spPr>
          <a:xfrm flipH="false" flipV="false" rot="0">
            <a:off x="10457457" y="1880204"/>
            <a:ext cx="6235767" cy="5532383"/>
          </a:xfrm>
          <a:custGeom>
            <a:avLst/>
            <a:gdLst/>
            <a:ahLst/>
            <a:cxnLst/>
            <a:rect r="r" b="b" t="t" l="l"/>
            <a:pathLst>
              <a:path h="5532383" w="6235767">
                <a:moveTo>
                  <a:pt x="0" y="0"/>
                </a:moveTo>
                <a:lnTo>
                  <a:pt x="6235767" y="0"/>
                </a:lnTo>
                <a:lnTo>
                  <a:pt x="6235767" y="5532383"/>
                </a:lnTo>
                <a:lnTo>
                  <a:pt x="0" y="5532383"/>
                </a:lnTo>
                <a:lnTo>
                  <a:pt x="0" y="0"/>
                </a:lnTo>
                <a:close/>
              </a:path>
            </a:pathLst>
          </a:custGeom>
          <a:blipFill>
            <a:blip r:embed="rId5"/>
            <a:stretch>
              <a:fillRect l="0" t="0" r="0" b="0"/>
            </a:stretch>
          </a:blipFill>
        </p:spPr>
      </p:sp>
      <p:sp>
        <p:nvSpPr>
          <p:cNvPr name="TextBox 14" id="14"/>
          <p:cNvSpPr txBox="true"/>
          <p:nvPr/>
        </p:nvSpPr>
        <p:spPr>
          <a:xfrm rot="0">
            <a:off x="1028700" y="990600"/>
            <a:ext cx="7771846" cy="7772400"/>
          </a:xfrm>
          <a:prstGeom prst="rect">
            <a:avLst/>
          </a:prstGeom>
        </p:spPr>
        <p:txBody>
          <a:bodyPr anchor="t" rtlCol="false" tIns="0" lIns="0" bIns="0" rIns="0">
            <a:spAutoFit/>
          </a:bodyPr>
          <a:lstStyle/>
          <a:p>
            <a:pPr algn="l">
              <a:lnSpc>
                <a:spcPts val="4560"/>
              </a:lnSpc>
            </a:pPr>
            <a:r>
              <a:rPr lang="en-US" sz="3800" spc="-7">
                <a:solidFill>
                  <a:srgbClr val="000000"/>
                </a:solidFill>
                <a:latin typeface="Poppins Bold"/>
                <a:ea typeface="Poppins Bold"/>
                <a:cs typeface="Poppins Bold"/>
                <a:sym typeface="Poppins Bold"/>
              </a:rPr>
              <a:t>EN LA MINUTA SE ANOTA </a:t>
            </a:r>
          </a:p>
          <a:p>
            <a:pPr algn="l">
              <a:lnSpc>
                <a:spcPts val="4560"/>
              </a:lnSpc>
            </a:pPr>
          </a:p>
          <a:p>
            <a:pPr algn="l">
              <a:lnSpc>
                <a:spcPts val="4560"/>
              </a:lnSpc>
              <a:spcBef>
                <a:spcPct val="0"/>
              </a:spcBef>
            </a:pPr>
            <a:r>
              <a:rPr lang="en-US" sz="3800" spc="-7">
                <a:solidFill>
                  <a:srgbClr val="000000"/>
                </a:solidFill>
                <a:latin typeface="Poppins"/>
                <a:ea typeface="Poppins"/>
                <a:cs typeface="Poppins"/>
                <a:sym typeface="Poppins"/>
              </a:rPr>
              <a:t>Objetos encontrados por nosotros o cualquier persona</a:t>
            </a:r>
          </a:p>
          <a:p>
            <a:pPr algn="l" marL="820425" indent="-410213" lvl="1">
              <a:lnSpc>
                <a:spcPts val="4560"/>
              </a:lnSpc>
              <a:buFont typeface="Arial"/>
              <a:buChar char="•"/>
            </a:pPr>
            <a:r>
              <a:rPr lang="en-US" sz="3800" spc="-7">
                <a:solidFill>
                  <a:srgbClr val="000000"/>
                </a:solidFill>
                <a:latin typeface="Poppins"/>
                <a:ea typeface="Poppins"/>
                <a:cs typeface="Poppins"/>
                <a:sym typeface="Poppins"/>
              </a:rPr>
              <a:t>Listado de elementos del puesto</a:t>
            </a:r>
          </a:p>
          <a:p>
            <a:pPr algn="l" marL="820425" indent="-410213" lvl="1">
              <a:lnSpc>
                <a:spcPts val="4560"/>
              </a:lnSpc>
              <a:buFont typeface="Arial"/>
              <a:buChar char="•"/>
            </a:pPr>
            <a:r>
              <a:rPr lang="en-US" sz="3800" spc="-7">
                <a:solidFill>
                  <a:srgbClr val="000000"/>
                </a:solidFill>
                <a:latin typeface="Poppins"/>
                <a:ea typeface="Poppins"/>
                <a:cs typeface="Poppins"/>
                <a:sym typeface="Poppins"/>
              </a:rPr>
              <a:t>Notificaciones de Orden </a:t>
            </a:r>
          </a:p>
          <a:p>
            <a:pPr algn="l" marL="820425" indent="-410213" lvl="1">
              <a:lnSpc>
                <a:spcPts val="4560"/>
              </a:lnSpc>
              <a:buFont typeface="Arial"/>
              <a:buChar char="•"/>
            </a:pPr>
            <a:r>
              <a:rPr lang="en-US" sz="3800" spc="-7">
                <a:solidFill>
                  <a:srgbClr val="000000"/>
                </a:solidFill>
                <a:latin typeface="Poppins"/>
                <a:ea typeface="Poppins"/>
                <a:cs typeface="Poppins"/>
                <a:sym typeface="Poppins"/>
              </a:rPr>
              <a:t>Novedades durante el Servicio</a:t>
            </a:r>
          </a:p>
          <a:p>
            <a:pPr algn="l" marL="820425" indent="-410213" lvl="1">
              <a:lnSpc>
                <a:spcPts val="4560"/>
              </a:lnSpc>
              <a:buFont typeface="Arial"/>
              <a:buChar char="•"/>
            </a:pPr>
            <a:r>
              <a:rPr lang="en-US" sz="3800" spc="-7">
                <a:solidFill>
                  <a:srgbClr val="000000"/>
                </a:solidFill>
                <a:latin typeface="Poppins"/>
                <a:ea typeface="Poppins"/>
                <a:cs typeface="Poppins"/>
                <a:sym typeface="Poppins"/>
              </a:rPr>
              <a:t>Entrega y recepción del puesto</a:t>
            </a:r>
          </a:p>
          <a:p>
            <a:pPr algn="l">
              <a:lnSpc>
                <a:spcPts val="5759"/>
              </a:lnSpc>
              <a:spcBef>
                <a:spcPct val="0"/>
              </a:spcBef>
            </a:pPr>
          </a:p>
          <a:p>
            <a:pPr algn="l">
              <a:lnSpc>
                <a:spcPts val="5759"/>
              </a:lnSpc>
              <a:spcBef>
                <a:spcPct val="0"/>
              </a:spcBef>
            </a:pP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Freeform 12" id="12"/>
          <p:cNvSpPr/>
          <p:nvPr/>
        </p:nvSpPr>
        <p:spPr>
          <a:xfrm flipH="false" flipV="false" rot="0">
            <a:off x="11506579" y="8359316"/>
            <a:ext cx="4137522" cy="1729869"/>
          </a:xfrm>
          <a:custGeom>
            <a:avLst/>
            <a:gdLst/>
            <a:ahLst/>
            <a:cxnLst/>
            <a:rect r="r" b="b" t="t" l="l"/>
            <a:pathLst>
              <a:path h="1729869" w="4137522">
                <a:moveTo>
                  <a:pt x="0" y="0"/>
                </a:moveTo>
                <a:lnTo>
                  <a:pt x="4137523" y="0"/>
                </a:lnTo>
                <a:lnTo>
                  <a:pt x="4137523" y="1729868"/>
                </a:lnTo>
                <a:lnTo>
                  <a:pt x="0" y="1729868"/>
                </a:lnTo>
                <a:lnTo>
                  <a:pt x="0" y="0"/>
                </a:lnTo>
                <a:close/>
              </a:path>
            </a:pathLst>
          </a:custGeom>
          <a:blipFill>
            <a:blip r:embed="rId4"/>
            <a:stretch>
              <a:fillRect l="0" t="0" r="0" b="0"/>
            </a:stretch>
          </a:blipFill>
        </p:spPr>
      </p:sp>
      <p:sp>
        <p:nvSpPr>
          <p:cNvPr name="Freeform 13" id="13"/>
          <p:cNvSpPr/>
          <p:nvPr/>
        </p:nvSpPr>
        <p:spPr>
          <a:xfrm flipH="false" flipV="false" rot="0">
            <a:off x="10457457" y="1880204"/>
            <a:ext cx="6235767" cy="5532383"/>
          </a:xfrm>
          <a:custGeom>
            <a:avLst/>
            <a:gdLst/>
            <a:ahLst/>
            <a:cxnLst/>
            <a:rect r="r" b="b" t="t" l="l"/>
            <a:pathLst>
              <a:path h="5532383" w="6235767">
                <a:moveTo>
                  <a:pt x="0" y="0"/>
                </a:moveTo>
                <a:lnTo>
                  <a:pt x="6235767" y="0"/>
                </a:lnTo>
                <a:lnTo>
                  <a:pt x="6235767" y="5532383"/>
                </a:lnTo>
                <a:lnTo>
                  <a:pt x="0" y="5532383"/>
                </a:lnTo>
                <a:lnTo>
                  <a:pt x="0" y="0"/>
                </a:lnTo>
                <a:close/>
              </a:path>
            </a:pathLst>
          </a:custGeom>
          <a:blipFill>
            <a:blip r:embed="rId5"/>
            <a:stretch>
              <a:fillRect l="0" t="0" r="0" b="0"/>
            </a:stretch>
          </a:blipFill>
        </p:spPr>
      </p:sp>
      <p:sp>
        <p:nvSpPr>
          <p:cNvPr name="TextBox 14" id="14"/>
          <p:cNvSpPr txBox="true"/>
          <p:nvPr/>
        </p:nvSpPr>
        <p:spPr>
          <a:xfrm rot="0">
            <a:off x="1028700" y="990600"/>
            <a:ext cx="7771846" cy="7772400"/>
          </a:xfrm>
          <a:prstGeom prst="rect">
            <a:avLst/>
          </a:prstGeom>
        </p:spPr>
        <p:txBody>
          <a:bodyPr anchor="t" rtlCol="false" tIns="0" lIns="0" bIns="0" rIns="0">
            <a:spAutoFit/>
          </a:bodyPr>
          <a:lstStyle/>
          <a:p>
            <a:pPr algn="l">
              <a:lnSpc>
                <a:spcPts val="4560"/>
              </a:lnSpc>
            </a:pPr>
            <a:r>
              <a:rPr lang="en-US" sz="3800" spc="-7">
                <a:solidFill>
                  <a:srgbClr val="000000"/>
                </a:solidFill>
                <a:latin typeface="Poppins Bold"/>
                <a:ea typeface="Poppins Bold"/>
                <a:cs typeface="Poppins Bold"/>
                <a:sym typeface="Poppins Bold"/>
              </a:rPr>
              <a:t>EN LA MINUTA SE ANOTA </a:t>
            </a:r>
          </a:p>
          <a:p>
            <a:pPr algn="l">
              <a:lnSpc>
                <a:spcPts val="4560"/>
              </a:lnSpc>
            </a:pPr>
          </a:p>
          <a:p>
            <a:pPr algn="l">
              <a:lnSpc>
                <a:spcPts val="4560"/>
              </a:lnSpc>
              <a:spcBef>
                <a:spcPct val="0"/>
              </a:spcBef>
            </a:pPr>
            <a:r>
              <a:rPr lang="en-US" sz="3800" spc="-7">
                <a:solidFill>
                  <a:srgbClr val="000000"/>
                </a:solidFill>
                <a:latin typeface="Poppins"/>
                <a:ea typeface="Poppins"/>
                <a:cs typeface="Poppins"/>
                <a:sym typeface="Poppins"/>
              </a:rPr>
              <a:t>Objetos encontrados por nosotros o cualquier persona</a:t>
            </a:r>
          </a:p>
          <a:p>
            <a:pPr algn="l" marL="820425" indent="-410213" lvl="1">
              <a:lnSpc>
                <a:spcPts val="4560"/>
              </a:lnSpc>
              <a:buFont typeface="Arial"/>
              <a:buChar char="•"/>
            </a:pPr>
            <a:r>
              <a:rPr lang="en-US" sz="3800" spc="-7">
                <a:solidFill>
                  <a:srgbClr val="000000"/>
                </a:solidFill>
                <a:latin typeface="Poppins"/>
                <a:ea typeface="Poppins"/>
                <a:cs typeface="Poppins"/>
                <a:sym typeface="Poppins"/>
              </a:rPr>
              <a:t>Listado de elementos del puesto</a:t>
            </a:r>
          </a:p>
          <a:p>
            <a:pPr algn="l" marL="820425" indent="-410213" lvl="1">
              <a:lnSpc>
                <a:spcPts val="4560"/>
              </a:lnSpc>
              <a:buFont typeface="Arial"/>
              <a:buChar char="•"/>
            </a:pPr>
            <a:r>
              <a:rPr lang="en-US" sz="3800" spc="-7">
                <a:solidFill>
                  <a:srgbClr val="000000"/>
                </a:solidFill>
                <a:latin typeface="Poppins"/>
                <a:ea typeface="Poppins"/>
                <a:cs typeface="Poppins"/>
                <a:sym typeface="Poppins"/>
              </a:rPr>
              <a:t>Notificaciones de Orden </a:t>
            </a:r>
          </a:p>
          <a:p>
            <a:pPr algn="l" marL="820425" indent="-410213" lvl="1">
              <a:lnSpc>
                <a:spcPts val="4560"/>
              </a:lnSpc>
              <a:buFont typeface="Arial"/>
              <a:buChar char="•"/>
            </a:pPr>
            <a:r>
              <a:rPr lang="en-US" sz="3800" spc="-7">
                <a:solidFill>
                  <a:srgbClr val="000000"/>
                </a:solidFill>
                <a:latin typeface="Poppins"/>
                <a:ea typeface="Poppins"/>
                <a:cs typeface="Poppins"/>
                <a:sym typeface="Poppins"/>
              </a:rPr>
              <a:t>Novedades durante el Servicio</a:t>
            </a:r>
          </a:p>
          <a:p>
            <a:pPr algn="l" marL="820425" indent="-410213" lvl="1">
              <a:lnSpc>
                <a:spcPts val="4560"/>
              </a:lnSpc>
              <a:buFont typeface="Arial"/>
              <a:buChar char="•"/>
            </a:pPr>
            <a:r>
              <a:rPr lang="en-US" sz="3800" spc="-7">
                <a:solidFill>
                  <a:srgbClr val="000000"/>
                </a:solidFill>
                <a:latin typeface="Poppins"/>
                <a:ea typeface="Poppins"/>
                <a:cs typeface="Poppins"/>
                <a:sym typeface="Poppins"/>
              </a:rPr>
              <a:t>Entrega y recepción del puesto</a:t>
            </a:r>
          </a:p>
          <a:p>
            <a:pPr algn="l">
              <a:lnSpc>
                <a:spcPts val="5759"/>
              </a:lnSpc>
              <a:spcBef>
                <a:spcPct val="0"/>
              </a:spcBef>
            </a:pPr>
          </a:p>
          <a:p>
            <a:pPr algn="l">
              <a:lnSpc>
                <a:spcPts val="5759"/>
              </a:lnSpc>
              <a:spcBef>
                <a:spcPct val="0"/>
              </a:spcBef>
            </a:pP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BCE45"/>
        </a:solidFill>
      </p:bgPr>
    </p:bg>
    <p:spTree>
      <p:nvGrpSpPr>
        <p:cNvPr id="1" name=""/>
        <p:cNvGrpSpPr/>
        <p:nvPr/>
      </p:nvGrpSpPr>
      <p:grpSpPr>
        <a:xfrm>
          <a:off x="0" y="0"/>
          <a:ext cx="0" cy="0"/>
          <a:chOff x="0" y="0"/>
          <a:chExt cx="0" cy="0"/>
        </a:xfrm>
      </p:grpSpPr>
      <p:sp>
        <p:nvSpPr>
          <p:cNvPr name="TextBox 2" id="2"/>
          <p:cNvSpPr txBox="true"/>
          <p:nvPr/>
        </p:nvSpPr>
        <p:spPr>
          <a:xfrm rot="0">
            <a:off x="832725" y="4352075"/>
            <a:ext cx="16858350" cy="1267800"/>
          </a:xfrm>
          <a:prstGeom prst="rect">
            <a:avLst/>
          </a:prstGeom>
        </p:spPr>
        <p:txBody>
          <a:bodyPr anchor="t" rtlCol="false" tIns="0" lIns="0" bIns="0" rIns="0">
            <a:spAutoFit/>
          </a:bodyPr>
          <a:lstStyle/>
          <a:p>
            <a:pPr algn="ctr">
              <a:lnSpc>
                <a:spcPts val="6480"/>
              </a:lnSpc>
            </a:pPr>
            <a:r>
              <a:rPr lang="en-US" sz="5400" spc="-25">
                <a:solidFill>
                  <a:srgbClr val="242058"/>
                </a:solidFill>
                <a:latin typeface="Evolventa Bold"/>
                <a:ea typeface="Evolventa Bold"/>
                <a:cs typeface="Evolventa Bold"/>
                <a:sym typeface="Evolventa Bold"/>
              </a:rPr>
              <a:t>PREGUNTAS Y CONCLUSIONES</a:t>
            </a:r>
          </a:p>
        </p:txBody>
      </p:sp>
      <p:sp>
        <p:nvSpPr>
          <p:cNvPr name="Freeform 3" id="3"/>
          <p:cNvSpPr/>
          <p:nvPr/>
        </p:nvSpPr>
        <p:spPr>
          <a:xfrm flipH="false" flipV="false" rot="0">
            <a:off x="3965700" y="898600"/>
            <a:ext cx="9639900" cy="9238500"/>
          </a:xfrm>
          <a:custGeom>
            <a:avLst/>
            <a:gdLst/>
            <a:ahLst/>
            <a:cxnLst/>
            <a:rect r="r" b="b" t="t" l="l"/>
            <a:pathLst>
              <a:path h="9238500" w="9639900">
                <a:moveTo>
                  <a:pt x="0" y="0"/>
                </a:moveTo>
                <a:lnTo>
                  <a:pt x="9639900" y="0"/>
                </a:lnTo>
                <a:lnTo>
                  <a:pt x="9639900" y="9238500"/>
                </a:lnTo>
                <a:lnTo>
                  <a:pt x="0" y="9238500"/>
                </a:lnTo>
                <a:lnTo>
                  <a:pt x="0" y="0"/>
                </a:lnTo>
                <a:close/>
              </a:path>
            </a:pathLst>
          </a:custGeom>
          <a:blipFill>
            <a:blip r:embed="rId3"/>
            <a:stretch>
              <a:fillRect l="0" t="0" r="0" b="-4344"/>
            </a:stretch>
          </a:blipFill>
        </p:spPr>
      </p:sp>
      <p:sp>
        <p:nvSpPr>
          <p:cNvPr name="Freeform 4" id="4"/>
          <p:cNvSpPr/>
          <p:nvPr/>
        </p:nvSpPr>
        <p:spPr>
          <a:xfrm flipH="false" flipV="false" rot="0">
            <a:off x="11536839" y="8393366"/>
            <a:ext cx="4137522" cy="1729869"/>
          </a:xfrm>
          <a:custGeom>
            <a:avLst/>
            <a:gdLst/>
            <a:ahLst/>
            <a:cxnLst/>
            <a:rect r="r" b="b" t="t" l="l"/>
            <a:pathLst>
              <a:path h="1729869" w="4137522">
                <a:moveTo>
                  <a:pt x="0" y="0"/>
                </a:moveTo>
                <a:lnTo>
                  <a:pt x="4137522" y="0"/>
                </a:lnTo>
                <a:lnTo>
                  <a:pt x="4137522" y="1729868"/>
                </a:lnTo>
                <a:lnTo>
                  <a:pt x="0" y="1729868"/>
                </a:lnTo>
                <a:lnTo>
                  <a:pt x="0" y="0"/>
                </a:lnTo>
                <a:close/>
              </a:path>
            </a:pathLst>
          </a:custGeom>
          <a:blipFill>
            <a:blip r:embed="rId4"/>
            <a:stretch>
              <a:fillRect l="0" t="0" r="0" b="0"/>
            </a:stretch>
          </a:blipFill>
        </p:spPr>
      </p:sp>
      <p:sp>
        <p:nvSpPr>
          <p:cNvPr name="Freeform 5" id="5"/>
          <p:cNvSpPr/>
          <p:nvPr/>
        </p:nvSpPr>
        <p:spPr>
          <a:xfrm flipH="false" flipV="false" rot="0">
            <a:off x="15668950" y="8393366"/>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5"/>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TextBox 12" id="12"/>
          <p:cNvSpPr txBox="true"/>
          <p:nvPr/>
        </p:nvSpPr>
        <p:spPr>
          <a:xfrm rot="0">
            <a:off x="589686" y="889662"/>
            <a:ext cx="7622330" cy="771488"/>
          </a:xfrm>
          <a:prstGeom prst="rect">
            <a:avLst/>
          </a:prstGeom>
        </p:spPr>
        <p:txBody>
          <a:bodyPr anchor="t" rtlCol="false" tIns="0" lIns="0" bIns="0" rIns="0">
            <a:spAutoFit/>
          </a:bodyPr>
          <a:lstStyle/>
          <a:p>
            <a:pPr algn="l">
              <a:lnSpc>
                <a:spcPts val="5759"/>
              </a:lnSpc>
            </a:pPr>
            <a:r>
              <a:rPr lang="en-US" sz="4800" spc="-10">
                <a:solidFill>
                  <a:srgbClr val="000000"/>
                </a:solidFill>
                <a:latin typeface="Poppins Bold"/>
                <a:ea typeface="Poppins Bold"/>
                <a:cs typeface="Poppins Bold"/>
                <a:sym typeface="Poppins Bold"/>
              </a:rPr>
              <a:t>CONTROL DE ACCESOS</a:t>
            </a:r>
          </a:p>
        </p:txBody>
      </p:sp>
      <p:sp>
        <p:nvSpPr>
          <p:cNvPr name="TextBox 13" id="13"/>
          <p:cNvSpPr txBox="true"/>
          <p:nvPr/>
        </p:nvSpPr>
        <p:spPr>
          <a:xfrm rot="0">
            <a:off x="725459" y="2435928"/>
            <a:ext cx="7350784" cy="3599408"/>
          </a:xfrm>
          <a:prstGeom prst="rect">
            <a:avLst/>
          </a:prstGeom>
        </p:spPr>
        <p:txBody>
          <a:bodyPr anchor="t" rtlCol="false" tIns="0" lIns="0" bIns="0" rIns="0">
            <a:spAutoFit/>
          </a:bodyPr>
          <a:lstStyle/>
          <a:p>
            <a:pPr algn="just">
              <a:lnSpc>
                <a:spcPts val="4079"/>
              </a:lnSpc>
            </a:pPr>
            <a:r>
              <a:rPr lang="en-US" sz="3399">
                <a:solidFill>
                  <a:srgbClr val="202124"/>
                </a:solidFill>
                <a:latin typeface="Open Sans"/>
                <a:ea typeface="Open Sans"/>
                <a:cs typeface="Open Sans"/>
                <a:sym typeface="Open Sans"/>
              </a:rPr>
              <a:t>Son los mecanismos </a:t>
            </a:r>
            <a:r>
              <a:rPr lang="en-US" sz="3399">
                <a:solidFill>
                  <a:srgbClr val="202124"/>
                </a:solidFill>
                <a:latin typeface="Open Sans Bold"/>
                <a:ea typeface="Open Sans Bold"/>
                <a:cs typeface="Open Sans Bold"/>
                <a:sym typeface="Open Sans Bold"/>
              </a:rPr>
              <a:t>que</a:t>
            </a:r>
            <a:r>
              <a:rPr lang="en-US" sz="3399">
                <a:solidFill>
                  <a:srgbClr val="202124"/>
                </a:solidFill>
                <a:latin typeface="Open Sans"/>
                <a:ea typeface="Open Sans"/>
                <a:cs typeface="Open Sans"/>
                <a:sym typeface="Open Sans"/>
              </a:rPr>
              <a:t> permite o restringe la entrada de una persona o vehículo a una empresa. Puede ser, </a:t>
            </a:r>
            <a:r>
              <a:rPr lang="en-US" sz="3399">
                <a:solidFill>
                  <a:srgbClr val="202124"/>
                </a:solidFill>
                <a:latin typeface="Open Sans Bold"/>
                <a:ea typeface="Open Sans Bold"/>
                <a:cs typeface="Open Sans Bold"/>
                <a:sym typeface="Open Sans Bold"/>
              </a:rPr>
              <a:t>que</a:t>
            </a:r>
            <a:r>
              <a:rPr lang="en-US" sz="3399">
                <a:solidFill>
                  <a:srgbClr val="202124"/>
                </a:solidFill>
                <a:latin typeface="Open Sans"/>
                <a:ea typeface="Open Sans"/>
                <a:cs typeface="Open Sans"/>
                <a:sym typeface="Open Sans"/>
              </a:rPr>
              <a:t>, dentro de una misma empresa, pueda autorizar o denegar el ingreso a una determinada zona.</a:t>
            </a:r>
          </a:p>
        </p:txBody>
      </p:sp>
      <p:grpSp>
        <p:nvGrpSpPr>
          <p:cNvPr name="Group 14" id="14"/>
          <p:cNvGrpSpPr/>
          <p:nvPr/>
        </p:nvGrpSpPr>
        <p:grpSpPr>
          <a:xfrm rot="0">
            <a:off x="10402686" y="2762517"/>
            <a:ext cx="6452042" cy="4781017"/>
            <a:chOff x="0" y="0"/>
            <a:chExt cx="7432432" cy="5507493"/>
          </a:xfrm>
        </p:grpSpPr>
        <p:sp>
          <p:nvSpPr>
            <p:cNvPr name="Freeform 15" id="15"/>
            <p:cNvSpPr/>
            <p:nvPr/>
          </p:nvSpPr>
          <p:spPr>
            <a:xfrm flipH="false" flipV="false" rot="0">
              <a:off x="0" y="0"/>
              <a:ext cx="7432421" cy="5507482"/>
            </a:xfrm>
            <a:custGeom>
              <a:avLst/>
              <a:gdLst/>
              <a:ahLst/>
              <a:cxnLst/>
              <a:rect r="r" b="b" t="t" l="l"/>
              <a:pathLst>
                <a:path h="5507482" w="7432421">
                  <a:moveTo>
                    <a:pt x="0" y="0"/>
                  </a:moveTo>
                  <a:lnTo>
                    <a:pt x="7432421" y="0"/>
                  </a:lnTo>
                  <a:lnTo>
                    <a:pt x="7432421" y="5507482"/>
                  </a:lnTo>
                  <a:lnTo>
                    <a:pt x="0" y="5507482"/>
                  </a:lnTo>
                  <a:close/>
                </a:path>
              </a:pathLst>
            </a:custGeom>
            <a:blipFill>
              <a:blip r:embed="rId4"/>
              <a:stretch>
                <a:fillRect l="-751" t="0" r="-751" b="0"/>
              </a:stretch>
            </a:blipFill>
          </p:spPr>
        </p:sp>
      </p:grpSp>
      <p:sp>
        <p:nvSpPr>
          <p:cNvPr name="Freeform 16" id="16"/>
          <p:cNvSpPr/>
          <p:nvPr/>
        </p:nvSpPr>
        <p:spPr>
          <a:xfrm flipH="false" flipV="false" rot="0">
            <a:off x="12210228" y="8316791"/>
            <a:ext cx="4137522" cy="1729869"/>
          </a:xfrm>
          <a:custGeom>
            <a:avLst/>
            <a:gdLst/>
            <a:ahLst/>
            <a:cxnLst/>
            <a:rect r="r" b="b" t="t" l="l"/>
            <a:pathLst>
              <a:path h="1729869" w="4137522">
                <a:moveTo>
                  <a:pt x="0" y="0"/>
                </a:moveTo>
                <a:lnTo>
                  <a:pt x="4137522" y="0"/>
                </a:lnTo>
                <a:lnTo>
                  <a:pt x="4137522" y="1729868"/>
                </a:lnTo>
                <a:lnTo>
                  <a:pt x="0" y="1729868"/>
                </a:lnTo>
                <a:lnTo>
                  <a:pt x="0" y="0"/>
                </a:lnTo>
                <a:close/>
              </a:path>
            </a:pathLst>
          </a:custGeom>
          <a:blipFill>
            <a:blip r:embed="rId5"/>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TextBox 12" id="12"/>
          <p:cNvSpPr txBox="true"/>
          <p:nvPr/>
        </p:nvSpPr>
        <p:spPr>
          <a:xfrm rot="0">
            <a:off x="1028700" y="800800"/>
            <a:ext cx="12593320" cy="771488"/>
          </a:xfrm>
          <a:prstGeom prst="rect">
            <a:avLst/>
          </a:prstGeom>
        </p:spPr>
        <p:txBody>
          <a:bodyPr anchor="t" rtlCol="false" tIns="0" lIns="0" bIns="0" rIns="0">
            <a:spAutoFit/>
          </a:bodyPr>
          <a:lstStyle/>
          <a:p>
            <a:pPr algn="l">
              <a:lnSpc>
                <a:spcPts val="5759"/>
              </a:lnSpc>
            </a:pPr>
            <a:r>
              <a:rPr lang="en-US" sz="4800" spc="-10">
                <a:solidFill>
                  <a:srgbClr val="000000"/>
                </a:solidFill>
                <a:latin typeface="Poppins Bold"/>
                <a:ea typeface="Poppins Bold"/>
                <a:cs typeface="Poppins Bold"/>
                <a:sym typeface="Poppins Bold"/>
              </a:rPr>
              <a:t>Objetivo primario control de acceso</a:t>
            </a:r>
          </a:p>
        </p:txBody>
      </p:sp>
      <p:sp>
        <p:nvSpPr>
          <p:cNvPr name="TextBox 13" id="13"/>
          <p:cNvSpPr txBox="true"/>
          <p:nvPr/>
        </p:nvSpPr>
        <p:spPr>
          <a:xfrm rot="0">
            <a:off x="1420301" y="2830137"/>
            <a:ext cx="10204440" cy="3932783"/>
          </a:xfrm>
          <a:prstGeom prst="rect">
            <a:avLst/>
          </a:prstGeom>
        </p:spPr>
        <p:txBody>
          <a:bodyPr anchor="t" rtlCol="false" tIns="0" lIns="0" bIns="0" rIns="0">
            <a:spAutoFit/>
          </a:bodyPr>
          <a:lstStyle/>
          <a:p>
            <a:pPr algn="just">
              <a:lnSpc>
                <a:spcPts val="4440"/>
              </a:lnSpc>
            </a:pPr>
            <a:r>
              <a:rPr lang="en-US" sz="3700">
                <a:solidFill>
                  <a:srgbClr val="000000"/>
                </a:solidFill>
                <a:latin typeface="Open Sans"/>
                <a:ea typeface="Open Sans"/>
                <a:cs typeface="Open Sans"/>
                <a:sym typeface="Open Sans"/>
              </a:rPr>
              <a:t>La función principal de un  sistema de control de accesos es  la comprobación, inspección  intervención, fiscalización del  paso o circulación de personas  objetos o vehículos a una zona  previamente definida como área  de control o de seguridad, para  la prevención o protección ante  los riesgos.</a:t>
            </a:r>
          </a:p>
        </p:txBody>
      </p:sp>
      <p:grpSp>
        <p:nvGrpSpPr>
          <p:cNvPr name="Group 14" id="14"/>
          <p:cNvGrpSpPr/>
          <p:nvPr/>
        </p:nvGrpSpPr>
        <p:grpSpPr>
          <a:xfrm rot="0">
            <a:off x="11992292" y="3399296"/>
            <a:ext cx="6088958" cy="3080406"/>
            <a:chOff x="0" y="0"/>
            <a:chExt cx="8118611" cy="4107208"/>
          </a:xfrm>
        </p:grpSpPr>
        <p:sp>
          <p:nvSpPr>
            <p:cNvPr name="Freeform 15" id="15"/>
            <p:cNvSpPr/>
            <p:nvPr/>
          </p:nvSpPr>
          <p:spPr>
            <a:xfrm flipH="false" flipV="false" rot="0">
              <a:off x="0" y="0"/>
              <a:ext cx="8118602" cy="4107180"/>
            </a:xfrm>
            <a:custGeom>
              <a:avLst/>
              <a:gdLst/>
              <a:ahLst/>
              <a:cxnLst/>
              <a:rect r="r" b="b" t="t" l="l"/>
              <a:pathLst>
                <a:path h="4107180" w="8118602">
                  <a:moveTo>
                    <a:pt x="0" y="0"/>
                  </a:moveTo>
                  <a:lnTo>
                    <a:pt x="8118602" y="0"/>
                  </a:lnTo>
                  <a:lnTo>
                    <a:pt x="8118602" y="4107180"/>
                  </a:lnTo>
                  <a:lnTo>
                    <a:pt x="0" y="4107180"/>
                  </a:lnTo>
                  <a:close/>
                </a:path>
              </a:pathLst>
            </a:custGeom>
            <a:blipFill>
              <a:blip r:embed="rId4"/>
              <a:stretch>
                <a:fillRect l="0" t="-837" r="0" b="-838"/>
              </a:stretch>
            </a:blipFill>
          </p:spPr>
        </p:sp>
      </p:grpSp>
      <p:sp>
        <p:nvSpPr>
          <p:cNvPr name="Freeform 16" id="16"/>
          <p:cNvSpPr/>
          <p:nvPr/>
        </p:nvSpPr>
        <p:spPr>
          <a:xfrm flipH="false" flipV="false" rot="0">
            <a:off x="12210228" y="8316791"/>
            <a:ext cx="4137522" cy="1729869"/>
          </a:xfrm>
          <a:custGeom>
            <a:avLst/>
            <a:gdLst/>
            <a:ahLst/>
            <a:cxnLst/>
            <a:rect r="r" b="b" t="t" l="l"/>
            <a:pathLst>
              <a:path h="1729869" w="4137522">
                <a:moveTo>
                  <a:pt x="0" y="0"/>
                </a:moveTo>
                <a:lnTo>
                  <a:pt x="4137522" y="0"/>
                </a:lnTo>
                <a:lnTo>
                  <a:pt x="4137522" y="1729868"/>
                </a:lnTo>
                <a:lnTo>
                  <a:pt x="0" y="1729868"/>
                </a:lnTo>
                <a:lnTo>
                  <a:pt x="0" y="0"/>
                </a:lnTo>
                <a:close/>
              </a:path>
            </a:pathLst>
          </a:custGeom>
          <a:blipFill>
            <a:blip r:embed="rId5"/>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TextBox 12" id="12"/>
          <p:cNvSpPr txBox="true"/>
          <p:nvPr/>
        </p:nvSpPr>
        <p:spPr>
          <a:xfrm rot="0">
            <a:off x="1259496" y="880175"/>
            <a:ext cx="14423390" cy="714338"/>
          </a:xfrm>
          <a:prstGeom prst="rect">
            <a:avLst/>
          </a:prstGeom>
        </p:spPr>
        <p:txBody>
          <a:bodyPr anchor="t" rtlCol="false" tIns="0" lIns="0" bIns="0" rIns="0">
            <a:spAutoFit/>
          </a:bodyPr>
          <a:lstStyle/>
          <a:p>
            <a:pPr algn="l">
              <a:lnSpc>
                <a:spcPts val="5759"/>
              </a:lnSpc>
            </a:pPr>
            <a:r>
              <a:rPr lang="en-US" sz="4800" spc="-10">
                <a:solidFill>
                  <a:srgbClr val="000000"/>
                </a:solidFill>
                <a:latin typeface="Open Sans Bold"/>
                <a:ea typeface="Open Sans Bold"/>
                <a:cs typeface="Open Sans Bold"/>
                <a:sym typeface="Open Sans Bold"/>
              </a:rPr>
              <a:t>Detección de Armas y Explosivos en los accesos</a:t>
            </a:r>
          </a:p>
        </p:txBody>
      </p:sp>
      <p:sp>
        <p:nvSpPr>
          <p:cNvPr name="TextBox 13" id="13"/>
          <p:cNvSpPr txBox="true"/>
          <p:nvPr/>
        </p:nvSpPr>
        <p:spPr>
          <a:xfrm rot="0">
            <a:off x="965522" y="2538113"/>
            <a:ext cx="15011338" cy="4209269"/>
          </a:xfrm>
          <a:prstGeom prst="rect">
            <a:avLst/>
          </a:prstGeom>
        </p:spPr>
        <p:txBody>
          <a:bodyPr anchor="t" rtlCol="false" tIns="0" lIns="0" bIns="0" rIns="0">
            <a:spAutoFit/>
          </a:bodyPr>
          <a:lstStyle/>
          <a:p>
            <a:pPr algn="l">
              <a:lnSpc>
                <a:spcPts val="4800"/>
              </a:lnSpc>
            </a:pPr>
            <a:r>
              <a:rPr lang="en-US" sz="4000">
                <a:solidFill>
                  <a:srgbClr val="000000"/>
                </a:solidFill>
                <a:latin typeface="Open Sans"/>
                <a:ea typeface="Open Sans"/>
                <a:cs typeface="Open Sans"/>
                <a:sym typeface="Open Sans"/>
              </a:rPr>
              <a:t>Todas las personas deben ser chequeadas inclusive el    personal discapacitado</a:t>
            </a:r>
          </a:p>
          <a:p>
            <a:pPr algn="just" marL="990600" indent="-495300" lvl="1">
              <a:lnSpc>
                <a:spcPts val="4800"/>
              </a:lnSpc>
              <a:buFont typeface="Arial"/>
              <a:buChar char="•"/>
            </a:pPr>
            <a:r>
              <a:rPr lang="en-US" sz="4000" spc="-10">
                <a:solidFill>
                  <a:srgbClr val="000000"/>
                </a:solidFill>
                <a:latin typeface="Open Sans"/>
                <a:ea typeface="Open Sans"/>
                <a:cs typeface="Open Sans"/>
                <a:sym typeface="Open Sans"/>
              </a:rPr>
              <a:t>Un solo punto de entrada que  esté desprotegido hace  vulnerable el sistema</a:t>
            </a:r>
          </a:p>
          <a:p>
            <a:pPr algn="l" marL="990600" indent="-495300" lvl="1">
              <a:lnSpc>
                <a:spcPts val="4800"/>
              </a:lnSpc>
              <a:buFont typeface="Arial"/>
              <a:buChar char="•"/>
            </a:pPr>
            <a:r>
              <a:rPr lang="en-US" sz="4000" spc="-10">
                <a:solidFill>
                  <a:srgbClr val="000000"/>
                </a:solidFill>
                <a:latin typeface="Open Sans"/>
                <a:ea typeface="Open Sans"/>
                <a:cs typeface="Open Sans"/>
                <a:sym typeface="Open Sans"/>
              </a:rPr>
              <a:t>Se debe revisar todos los  paquetes, cajas  y  correspondencia para detectar (Armas,  Explosivos)</a:t>
            </a:r>
          </a:p>
          <a:p>
            <a:pPr algn="just" marL="990600" indent="-495300" lvl="1">
              <a:lnSpc>
                <a:spcPts val="4800"/>
              </a:lnSpc>
              <a:buFont typeface="Arial"/>
              <a:buChar char="•"/>
            </a:pPr>
            <a:r>
              <a:rPr lang="en-US" sz="4000" spc="-10">
                <a:solidFill>
                  <a:srgbClr val="000000"/>
                </a:solidFill>
                <a:latin typeface="Open Sans"/>
                <a:ea typeface="Open Sans"/>
                <a:cs typeface="Open Sans"/>
                <a:sym typeface="Open Sans"/>
              </a:rPr>
              <a:t>Chequeo Físico (Detectores de  metales, Arco detector, etc.)</a:t>
            </a:r>
          </a:p>
        </p:txBody>
      </p:sp>
      <p:grpSp>
        <p:nvGrpSpPr>
          <p:cNvPr name="Group 14" id="14"/>
          <p:cNvGrpSpPr/>
          <p:nvPr/>
        </p:nvGrpSpPr>
        <p:grpSpPr>
          <a:xfrm rot="0">
            <a:off x="5053151" y="7347345"/>
            <a:ext cx="3573584" cy="2493346"/>
            <a:chOff x="0" y="0"/>
            <a:chExt cx="4764779" cy="3324461"/>
          </a:xfrm>
        </p:grpSpPr>
        <p:sp>
          <p:nvSpPr>
            <p:cNvPr name="Freeform 15" id="15"/>
            <p:cNvSpPr/>
            <p:nvPr/>
          </p:nvSpPr>
          <p:spPr>
            <a:xfrm flipH="false" flipV="false" rot="0">
              <a:off x="0" y="0"/>
              <a:ext cx="4764786" cy="3324479"/>
            </a:xfrm>
            <a:custGeom>
              <a:avLst/>
              <a:gdLst/>
              <a:ahLst/>
              <a:cxnLst/>
              <a:rect r="r" b="b" t="t" l="l"/>
              <a:pathLst>
                <a:path h="3324479" w="4764786">
                  <a:moveTo>
                    <a:pt x="0" y="0"/>
                  </a:moveTo>
                  <a:lnTo>
                    <a:pt x="4764786" y="0"/>
                  </a:lnTo>
                  <a:lnTo>
                    <a:pt x="4764786" y="3324479"/>
                  </a:lnTo>
                  <a:lnTo>
                    <a:pt x="0" y="3324479"/>
                  </a:lnTo>
                  <a:close/>
                </a:path>
              </a:pathLst>
            </a:custGeom>
            <a:blipFill>
              <a:blip r:embed="rId4"/>
              <a:stretch>
                <a:fillRect l="0" t="-13532" r="0" b="-13532"/>
              </a:stretch>
            </a:blipFill>
          </p:spPr>
        </p:sp>
      </p:grpSp>
      <p:sp>
        <p:nvSpPr>
          <p:cNvPr name="Freeform 16" id="16"/>
          <p:cNvSpPr/>
          <p:nvPr/>
        </p:nvSpPr>
        <p:spPr>
          <a:xfrm flipH="false" flipV="false" rot="0">
            <a:off x="12669377" y="8557131"/>
            <a:ext cx="4137522" cy="1729869"/>
          </a:xfrm>
          <a:custGeom>
            <a:avLst/>
            <a:gdLst/>
            <a:ahLst/>
            <a:cxnLst/>
            <a:rect r="r" b="b" t="t" l="l"/>
            <a:pathLst>
              <a:path h="1729869" w="4137522">
                <a:moveTo>
                  <a:pt x="0" y="0"/>
                </a:moveTo>
                <a:lnTo>
                  <a:pt x="4137523" y="0"/>
                </a:lnTo>
                <a:lnTo>
                  <a:pt x="4137523" y="1729869"/>
                </a:lnTo>
                <a:lnTo>
                  <a:pt x="0" y="1729869"/>
                </a:lnTo>
                <a:lnTo>
                  <a:pt x="0" y="0"/>
                </a:lnTo>
                <a:close/>
              </a:path>
            </a:pathLst>
          </a:custGeom>
          <a:blipFill>
            <a:blip r:embed="rId5"/>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Freeform 12" id="12"/>
          <p:cNvSpPr/>
          <p:nvPr/>
        </p:nvSpPr>
        <p:spPr>
          <a:xfrm flipH="false" flipV="false" rot="0">
            <a:off x="1976054" y="2164652"/>
            <a:ext cx="14108859" cy="6352361"/>
          </a:xfrm>
          <a:custGeom>
            <a:avLst/>
            <a:gdLst/>
            <a:ahLst/>
            <a:cxnLst/>
            <a:rect r="r" b="b" t="t" l="l"/>
            <a:pathLst>
              <a:path h="6352361" w="14108859">
                <a:moveTo>
                  <a:pt x="0" y="0"/>
                </a:moveTo>
                <a:lnTo>
                  <a:pt x="14108858" y="0"/>
                </a:lnTo>
                <a:lnTo>
                  <a:pt x="14108858" y="6352362"/>
                </a:lnTo>
                <a:lnTo>
                  <a:pt x="0" y="635236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891670" y="151141"/>
            <a:ext cx="3947030" cy="857101"/>
          </a:xfrm>
          <a:prstGeom prst="rect">
            <a:avLst/>
          </a:prstGeom>
        </p:spPr>
        <p:txBody>
          <a:bodyPr anchor="t" rtlCol="false" tIns="0" lIns="0" bIns="0" rIns="0">
            <a:spAutoFit/>
          </a:bodyPr>
          <a:lstStyle/>
          <a:p>
            <a:pPr algn="l">
              <a:lnSpc>
                <a:spcPts val="6719"/>
              </a:lnSpc>
            </a:pPr>
            <a:r>
              <a:rPr lang="en-US" sz="5599" spc="10">
                <a:solidFill>
                  <a:srgbClr val="FFFFFF"/>
                </a:solidFill>
                <a:latin typeface="Open Sans Bold"/>
                <a:ea typeface="Open Sans Bold"/>
                <a:cs typeface="Open Sans Bold"/>
                <a:sym typeface="Open Sans Bold"/>
              </a:rPr>
              <a:t>Básicos</a:t>
            </a:r>
          </a:p>
        </p:txBody>
      </p:sp>
      <p:grpSp>
        <p:nvGrpSpPr>
          <p:cNvPr name="Group 14" id="14"/>
          <p:cNvGrpSpPr/>
          <p:nvPr/>
        </p:nvGrpSpPr>
        <p:grpSpPr>
          <a:xfrm rot="0">
            <a:off x="1989992" y="3164012"/>
            <a:ext cx="3560677" cy="4183276"/>
            <a:chOff x="0" y="0"/>
            <a:chExt cx="4747569" cy="5577701"/>
          </a:xfrm>
        </p:grpSpPr>
        <p:sp>
          <p:nvSpPr>
            <p:cNvPr name="Freeform 15" id="15"/>
            <p:cNvSpPr/>
            <p:nvPr/>
          </p:nvSpPr>
          <p:spPr>
            <a:xfrm flipH="false" flipV="false" rot="0">
              <a:off x="0" y="0"/>
              <a:ext cx="4747514" cy="5577713"/>
            </a:xfrm>
            <a:custGeom>
              <a:avLst/>
              <a:gdLst/>
              <a:ahLst/>
              <a:cxnLst/>
              <a:rect r="r" b="b" t="t" l="l"/>
              <a:pathLst>
                <a:path h="5577713" w="4747514">
                  <a:moveTo>
                    <a:pt x="0" y="0"/>
                  </a:moveTo>
                  <a:lnTo>
                    <a:pt x="4747514" y="0"/>
                  </a:lnTo>
                  <a:lnTo>
                    <a:pt x="4747514" y="5577713"/>
                  </a:lnTo>
                  <a:lnTo>
                    <a:pt x="0" y="5577713"/>
                  </a:lnTo>
                  <a:close/>
                </a:path>
              </a:pathLst>
            </a:custGeom>
            <a:blipFill>
              <a:blip r:embed="rId6"/>
              <a:stretch>
                <a:fillRect l="-8742" t="0" r="-8743" b="0"/>
              </a:stretch>
            </a:blipFill>
          </p:spPr>
        </p:sp>
      </p:grpSp>
      <p:grpSp>
        <p:nvGrpSpPr>
          <p:cNvPr name="Group 16" id="16"/>
          <p:cNvGrpSpPr/>
          <p:nvPr/>
        </p:nvGrpSpPr>
        <p:grpSpPr>
          <a:xfrm rot="0">
            <a:off x="7162311" y="3207394"/>
            <a:ext cx="3560677" cy="4183276"/>
            <a:chOff x="0" y="0"/>
            <a:chExt cx="4747569" cy="5577701"/>
          </a:xfrm>
        </p:grpSpPr>
        <p:sp>
          <p:nvSpPr>
            <p:cNvPr name="Freeform 17" id="17"/>
            <p:cNvSpPr/>
            <p:nvPr/>
          </p:nvSpPr>
          <p:spPr>
            <a:xfrm flipH="false" flipV="false" rot="0">
              <a:off x="0" y="0"/>
              <a:ext cx="4747514" cy="5577713"/>
            </a:xfrm>
            <a:custGeom>
              <a:avLst/>
              <a:gdLst/>
              <a:ahLst/>
              <a:cxnLst/>
              <a:rect r="r" b="b" t="t" l="l"/>
              <a:pathLst>
                <a:path h="5577713" w="4747514">
                  <a:moveTo>
                    <a:pt x="0" y="0"/>
                  </a:moveTo>
                  <a:lnTo>
                    <a:pt x="4747514" y="0"/>
                  </a:lnTo>
                  <a:lnTo>
                    <a:pt x="4747514" y="5577713"/>
                  </a:lnTo>
                  <a:lnTo>
                    <a:pt x="0" y="5577713"/>
                  </a:lnTo>
                  <a:close/>
                </a:path>
              </a:pathLst>
            </a:custGeom>
            <a:blipFill>
              <a:blip r:embed="rId7"/>
              <a:stretch>
                <a:fillRect l="-8742" t="0" r="-8743" b="0"/>
              </a:stretch>
            </a:blipFill>
          </p:spPr>
        </p:sp>
      </p:grpSp>
      <p:grpSp>
        <p:nvGrpSpPr>
          <p:cNvPr name="Group 18" id="18"/>
          <p:cNvGrpSpPr/>
          <p:nvPr/>
        </p:nvGrpSpPr>
        <p:grpSpPr>
          <a:xfrm rot="0">
            <a:off x="12637841" y="3207394"/>
            <a:ext cx="3434075" cy="4313422"/>
            <a:chOff x="0" y="0"/>
            <a:chExt cx="4578767" cy="5751229"/>
          </a:xfrm>
        </p:grpSpPr>
        <p:sp>
          <p:nvSpPr>
            <p:cNvPr name="Freeform 19" id="19"/>
            <p:cNvSpPr/>
            <p:nvPr/>
          </p:nvSpPr>
          <p:spPr>
            <a:xfrm flipH="false" flipV="false" rot="0">
              <a:off x="0" y="0"/>
              <a:ext cx="4578731" cy="5751195"/>
            </a:xfrm>
            <a:custGeom>
              <a:avLst/>
              <a:gdLst/>
              <a:ahLst/>
              <a:cxnLst/>
              <a:rect r="r" b="b" t="t" l="l"/>
              <a:pathLst>
                <a:path h="5751195" w="4578731">
                  <a:moveTo>
                    <a:pt x="0" y="0"/>
                  </a:moveTo>
                  <a:lnTo>
                    <a:pt x="4578731" y="0"/>
                  </a:lnTo>
                  <a:lnTo>
                    <a:pt x="4578731" y="5751195"/>
                  </a:lnTo>
                  <a:lnTo>
                    <a:pt x="0" y="5751195"/>
                  </a:lnTo>
                  <a:close/>
                </a:path>
              </a:pathLst>
            </a:custGeom>
            <a:blipFill>
              <a:blip r:embed="rId8"/>
              <a:stretch>
                <a:fillRect l="-8742" t="0" r="-8743" b="0"/>
              </a:stretch>
            </a:blipFill>
          </p:spPr>
        </p:sp>
      </p:grpSp>
      <p:sp>
        <p:nvSpPr>
          <p:cNvPr name="Freeform 20" id="20"/>
          <p:cNvSpPr/>
          <p:nvPr/>
        </p:nvSpPr>
        <p:spPr>
          <a:xfrm flipH="false" flipV="false" rot="0">
            <a:off x="12353378" y="8501174"/>
            <a:ext cx="4137522" cy="1729869"/>
          </a:xfrm>
          <a:custGeom>
            <a:avLst/>
            <a:gdLst/>
            <a:ahLst/>
            <a:cxnLst/>
            <a:rect r="r" b="b" t="t" l="l"/>
            <a:pathLst>
              <a:path h="1729869" w="4137522">
                <a:moveTo>
                  <a:pt x="0" y="0"/>
                </a:moveTo>
                <a:lnTo>
                  <a:pt x="4137522" y="0"/>
                </a:lnTo>
                <a:lnTo>
                  <a:pt x="4137522" y="1729869"/>
                </a:lnTo>
                <a:lnTo>
                  <a:pt x="0" y="1729869"/>
                </a:lnTo>
                <a:lnTo>
                  <a:pt x="0" y="0"/>
                </a:lnTo>
                <a:close/>
              </a:path>
            </a:pathLst>
          </a:custGeom>
          <a:blipFill>
            <a:blip r:embed="rId9"/>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TextBox 12" id="12"/>
          <p:cNvSpPr txBox="true"/>
          <p:nvPr/>
        </p:nvSpPr>
        <p:spPr>
          <a:xfrm rot="0">
            <a:off x="873398" y="1381675"/>
            <a:ext cx="8616950" cy="714338"/>
          </a:xfrm>
          <a:prstGeom prst="rect">
            <a:avLst/>
          </a:prstGeom>
        </p:spPr>
        <p:txBody>
          <a:bodyPr anchor="t" rtlCol="false" tIns="0" lIns="0" bIns="0" rIns="0">
            <a:spAutoFit/>
          </a:bodyPr>
          <a:lstStyle/>
          <a:p>
            <a:pPr algn="l">
              <a:lnSpc>
                <a:spcPts val="5759"/>
              </a:lnSpc>
            </a:pPr>
            <a:r>
              <a:rPr lang="en-US" sz="4800" spc="-10">
                <a:solidFill>
                  <a:srgbClr val="000000"/>
                </a:solidFill>
                <a:latin typeface="Open Sans Bold"/>
                <a:ea typeface="Open Sans Bold"/>
                <a:cs typeface="Open Sans Bold"/>
                <a:sym typeface="Open Sans Bold"/>
              </a:rPr>
              <a:t>Elementos para la Detección</a:t>
            </a:r>
          </a:p>
        </p:txBody>
      </p:sp>
      <p:sp>
        <p:nvSpPr>
          <p:cNvPr name="TextBox 13" id="13"/>
          <p:cNvSpPr txBox="true"/>
          <p:nvPr/>
        </p:nvSpPr>
        <p:spPr>
          <a:xfrm rot="0">
            <a:off x="873398" y="182520"/>
            <a:ext cx="4817466" cy="904726"/>
          </a:xfrm>
          <a:prstGeom prst="rect">
            <a:avLst/>
          </a:prstGeom>
        </p:spPr>
        <p:txBody>
          <a:bodyPr anchor="t" rtlCol="false" tIns="0" lIns="0" bIns="0" rIns="0">
            <a:spAutoFit/>
          </a:bodyPr>
          <a:lstStyle/>
          <a:p>
            <a:pPr algn="l">
              <a:lnSpc>
                <a:spcPts val="6719"/>
              </a:lnSpc>
            </a:pPr>
            <a:r>
              <a:rPr lang="en-US" sz="5599" spc="10">
                <a:solidFill>
                  <a:srgbClr val="000000"/>
                </a:solidFill>
                <a:latin typeface="Poppins Bold"/>
                <a:ea typeface="Poppins Bold"/>
                <a:cs typeface="Poppins Bold"/>
                <a:sym typeface="Poppins Bold"/>
              </a:rPr>
              <a:t>Básicos</a:t>
            </a:r>
          </a:p>
        </p:txBody>
      </p:sp>
      <p:sp>
        <p:nvSpPr>
          <p:cNvPr name="TextBox 14" id="14"/>
          <p:cNvSpPr txBox="true"/>
          <p:nvPr/>
        </p:nvSpPr>
        <p:spPr>
          <a:xfrm rot="0">
            <a:off x="670525" y="2662007"/>
            <a:ext cx="8473475" cy="6000750"/>
          </a:xfrm>
          <a:prstGeom prst="rect">
            <a:avLst/>
          </a:prstGeom>
        </p:spPr>
        <p:txBody>
          <a:bodyPr anchor="t" rtlCol="false" tIns="0" lIns="0" bIns="0" rIns="0">
            <a:spAutoFit/>
          </a:bodyPr>
          <a:lstStyle/>
          <a:p>
            <a:pPr algn="l" marL="1087120" indent="-543560" lvl="1">
              <a:lnSpc>
                <a:spcPts val="5280"/>
              </a:lnSpc>
              <a:buFont typeface="Arial"/>
              <a:buChar char="•"/>
            </a:pPr>
            <a:r>
              <a:rPr lang="en-US" sz="4400">
                <a:solidFill>
                  <a:srgbClr val="000000"/>
                </a:solidFill>
                <a:latin typeface="Open Sans"/>
                <a:ea typeface="Open Sans"/>
                <a:cs typeface="Open Sans"/>
                <a:sym typeface="Open Sans"/>
              </a:rPr>
              <a:t>Guardas de Seguridad</a:t>
            </a:r>
          </a:p>
          <a:p>
            <a:pPr algn="l" marL="1087120" indent="-543560" lvl="1">
              <a:lnSpc>
                <a:spcPts val="5280"/>
              </a:lnSpc>
              <a:buFont typeface="Arial"/>
              <a:buChar char="•"/>
            </a:pPr>
            <a:r>
              <a:rPr lang="en-US" sz="4400" spc="10">
                <a:solidFill>
                  <a:srgbClr val="000000"/>
                </a:solidFill>
                <a:latin typeface="Open Sans"/>
                <a:ea typeface="Open Sans"/>
                <a:cs typeface="Open Sans"/>
                <a:sym typeface="Open Sans"/>
              </a:rPr>
              <a:t>Caninos</a:t>
            </a:r>
          </a:p>
          <a:p>
            <a:pPr algn="l" marL="1087120" indent="-543560" lvl="1">
              <a:lnSpc>
                <a:spcPts val="5280"/>
              </a:lnSpc>
              <a:buFont typeface="Arial"/>
              <a:buChar char="•"/>
            </a:pPr>
            <a:r>
              <a:rPr lang="en-US" sz="4400" spc="10">
                <a:solidFill>
                  <a:srgbClr val="000000"/>
                </a:solidFill>
                <a:latin typeface="Open Sans"/>
                <a:ea typeface="Open Sans"/>
                <a:cs typeface="Open Sans"/>
                <a:sym typeface="Open Sans"/>
              </a:rPr>
              <a:t>Espejos de Revisión  (Cóncavos)</a:t>
            </a:r>
          </a:p>
          <a:p>
            <a:pPr algn="l" marL="1087120" indent="-543560" lvl="1">
              <a:lnSpc>
                <a:spcPts val="5280"/>
              </a:lnSpc>
              <a:buFont typeface="Arial"/>
              <a:buChar char="•"/>
            </a:pPr>
            <a:r>
              <a:rPr lang="en-US" sz="4400" spc="10">
                <a:solidFill>
                  <a:srgbClr val="000000"/>
                </a:solidFill>
                <a:latin typeface="Open Sans"/>
                <a:ea typeface="Open Sans"/>
                <a:cs typeface="Open Sans"/>
                <a:sym typeface="Open Sans"/>
              </a:rPr>
              <a:t>Detectores de metales (Garret)</a:t>
            </a:r>
          </a:p>
          <a:p>
            <a:pPr algn="l" marL="1087120" indent="-543560" lvl="1">
              <a:lnSpc>
                <a:spcPts val="5280"/>
              </a:lnSpc>
              <a:buFont typeface="Arial"/>
              <a:buChar char="•"/>
            </a:pPr>
            <a:r>
              <a:rPr lang="en-US" sz="4400" spc="10">
                <a:solidFill>
                  <a:srgbClr val="000000"/>
                </a:solidFill>
                <a:latin typeface="Open Sans"/>
                <a:ea typeface="Open Sans"/>
                <a:cs typeface="Open Sans"/>
                <a:sym typeface="Open Sans"/>
              </a:rPr>
              <a:t>Arcos Detectores</a:t>
            </a:r>
          </a:p>
          <a:p>
            <a:pPr algn="l" marL="1087120" indent="-543560" lvl="1">
              <a:lnSpc>
                <a:spcPts val="5280"/>
              </a:lnSpc>
              <a:buFont typeface="Arial"/>
              <a:buChar char="•"/>
            </a:pPr>
            <a:r>
              <a:rPr lang="en-US" sz="4400" spc="-10">
                <a:solidFill>
                  <a:srgbClr val="000000"/>
                </a:solidFill>
                <a:latin typeface="Open Sans"/>
                <a:ea typeface="Open Sans"/>
                <a:cs typeface="Open Sans"/>
                <a:sym typeface="Open Sans"/>
              </a:rPr>
              <a:t>Detectores de explosivos</a:t>
            </a:r>
          </a:p>
          <a:p>
            <a:pPr algn="l" marL="1087120" indent="-543560" lvl="1">
              <a:lnSpc>
                <a:spcPts val="5280"/>
              </a:lnSpc>
              <a:buFont typeface="Arial"/>
              <a:buChar char="•"/>
            </a:pPr>
            <a:r>
              <a:rPr lang="en-US" sz="4400" spc="10">
                <a:solidFill>
                  <a:srgbClr val="000000"/>
                </a:solidFill>
                <a:latin typeface="Open Sans"/>
                <a:ea typeface="Open Sans"/>
                <a:cs typeface="Open Sans"/>
                <a:sym typeface="Open Sans"/>
              </a:rPr>
              <a:t>Inspección con rayos X</a:t>
            </a:r>
          </a:p>
        </p:txBody>
      </p:sp>
      <p:grpSp>
        <p:nvGrpSpPr>
          <p:cNvPr name="Group 15" id="15"/>
          <p:cNvGrpSpPr/>
          <p:nvPr/>
        </p:nvGrpSpPr>
        <p:grpSpPr>
          <a:xfrm rot="0">
            <a:off x="13390392" y="1431142"/>
            <a:ext cx="2977077" cy="3165019"/>
            <a:chOff x="0" y="0"/>
            <a:chExt cx="3969436" cy="4220025"/>
          </a:xfrm>
        </p:grpSpPr>
        <p:sp>
          <p:nvSpPr>
            <p:cNvPr name="Freeform 16" id="16"/>
            <p:cNvSpPr/>
            <p:nvPr/>
          </p:nvSpPr>
          <p:spPr>
            <a:xfrm flipH="false" flipV="false" rot="0">
              <a:off x="0" y="0"/>
              <a:ext cx="3969385" cy="4220083"/>
            </a:xfrm>
            <a:custGeom>
              <a:avLst/>
              <a:gdLst/>
              <a:ahLst/>
              <a:cxnLst/>
              <a:rect r="r" b="b" t="t" l="l"/>
              <a:pathLst>
                <a:path h="4220083" w="3969385">
                  <a:moveTo>
                    <a:pt x="0" y="0"/>
                  </a:moveTo>
                  <a:lnTo>
                    <a:pt x="3969385" y="0"/>
                  </a:lnTo>
                  <a:lnTo>
                    <a:pt x="3969385" y="4220083"/>
                  </a:lnTo>
                  <a:lnTo>
                    <a:pt x="0" y="4220083"/>
                  </a:lnTo>
                  <a:close/>
                </a:path>
              </a:pathLst>
            </a:custGeom>
            <a:blipFill>
              <a:blip r:embed="rId4"/>
              <a:stretch>
                <a:fillRect l="-5826" t="0" r="-5827" b="1"/>
              </a:stretch>
            </a:blipFill>
          </p:spPr>
        </p:sp>
      </p:grpSp>
      <p:grpSp>
        <p:nvGrpSpPr>
          <p:cNvPr name="Group 17" id="17"/>
          <p:cNvGrpSpPr/>
          <p:nvPr/>
        </p:nvGrpSpPr>
        <p:grpSpPr>
          <a:xfrm rot="0">
            <a:off x="13170348" y="5786053"/>
            <a:ext cx="3417166" cy="2760359"/>
            <a:chOff x="0" y="0"/>
            <a:chExt cx="4556222" cy="3680478"/>
          </a:xfrm>
        </p:grpSpPr>
        <p:sp>
          <p:nvSpPr>
            <p:cNvPr name="Freeform 18" id="18"/>
            <p:cNvSpPr/>
            <p:nvPr/>
          </p:nvSpPr>
          <p:spPr>
            <a:xfrm flipH="false" flipV="false" rot="0">
              <a:off x="0" y="0"/>
              <a:ext cx="4556252" cy="3680460"/>
            </a:xfrm>
            <a:custGeom>
              <a:avLst/>
              <a:gdLst/>
              <a:ahLst/>
              <a:cxnLst/>
              <a:rect r="r" b="b" t="t" l="l"/>
              <a:pathLst>
                <a:path h="3680460" w="4556252">
                  <a:moveTo>
                    <a:pt x="0" y="0"/>
                  </a:moveTo>
                  <a:lnTo>
                    <a:pt x="4556252" y="0"/>
                  </a:lnTo>
                  <a:lnTo>
                    <a:pt x="4556252" y="3680460"/>
                  </a:lnTo>
                  <a:lnTo>
                    <a:pt x="0" y="3680460"/>
                  </a:lnTo>
                  <a:close/>
                </a:path>
              </a:pathLst>
            </a:custGeom>
            <a:blipFill>
              <a:blip r:embed="rId5"/>
              <a:stretch>
                <a:fillRect l="-5826" t="0" r="-5825" b="0"/>
              </a:stretch>
            </a:blipFill>
          </p:spPr>
        </p:sp>
      </p:grpSp>
      <p:grpSp>
        <p:nvGrpSpPr>
          <p:cNvPr name="Group 19" id="19"/>
          <p:cNvGrpSpPr/>
          <p:nvPr/>
        </p:nvGrpSpPr>
        <p:grpSpPr>
          <a:xfrm rot="0">
            <a:off x="9725050" y="2360896"/>
            <a:ext cx="2767905" cy="4805240"/>
            <a:chOff x="0" y="0"/>
            <a:chExt cx="3690540" cy="6406987"/>
          </a:xfrm>
        </p:grpSpPr>
        <p:sp>
          <p:nvSpPr>
            <p:cNvPr name="Freeform 20" id="20"/>
            <p:cNvSpPr/>
            <p:nvPr/>
          </p:nvSpPr>
          <p:spPr>
            <a:xfrm flipH="false" flipV="false" rot="0">
              <a:off x="0" y="0"/>
              <a:ext cx="3690493" cy="6407023"/>
            </a:xfrm>
            <a:custGeom>
              <a:avLst/>
              <a:gdLst/>
              <a:ahLst/>
              <a:cxnLst/>
              <a:rect r="r" b="b" t="t" l="l"/>
              <a:pathLst>
                <a:path h="6407023" w="3690493">
                  <a:moveTo>
                    <a:pt x="0" y="0"/>
                  </a:moveTo>
                  <a:lnTo>
                    <a:pt x="3690493" y="0"/>
                  </a:lnTo>
                  <a:lnTo>
                    <a:pt x="3690493" y="6407023"/>
                  </a:lnTo>
                  <a:lnTo>
                    <a:pt x="0" y="6407023"/>
                  </a:lnTo>
                  <a:close/>
                </a:path>
              </a:pathLst>
            </a:custGeom>
            <a:blipFill>
              <a:blip r:embed="rId6"/>
              <a:stretch>
                <a:fillRect l="-5877" t="0" r="-5878" b="0"/>
              </a:stretch>
            </a:blipFill>
          </p:spPr>
        </p:sp>
      </p:grpSp>
      <p:sp>
        <p:nvSpPr>
          <p:cNvPr name="Freeform 21" id="21"/>
          <p:cNvSpPr/>
          <p:nvPr/>
        </p:nvSpPr>
        <p:spPr>
          <a:xfrm flipH="false" flipV="false" rot="0">
            <a:off x="11952070" y="8393366"/>
            <a:ext cx="4137522" cy="1729869"/>
          </a:xfrm>
          <a:custGeom>
            <a:avLst/>
            <a:gdLst/>
            <a:ahLst/>
            <a:cxnLst/>
            <a:rect r="r" b="b" t="t" l="l"/>
            <a:pathLst>
              <a:path h="1729869" w="4137522">
                <a:moveTo>
                  <a:pt x="0" y="0"/>
                </a:moveTo>
                <a:lnTo>
                  <a:pt x="4137522" y="0"/>
                </a:lnTo>
                <a:lnTo>
                  <a:pt x="4137522" y="1729868"/>
                </a:lnTo>
                <a:lnTo>
                  <a:pt x="0" y="1729868"/>
                </a:lnTo>
                <a:lnTo>
                  <a:pt x="0" y="0"/>
                </a:lnTo>
                <a:close/>
              </a:path>
            </a:pathLst>
          </a:custGeom>
          <a:blipFill>
            <a:blip r:embed="rId7"/>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TextBox 12" id="12"/>
          <p:cNvSpPr txBox="true"/>
          <p:nvPr/>
        </p:nvSpPr>
        <p:spPr>
          <a:xfrm rot="0">
            <a:off x="1008080" y="928397"/>
            <a:ext cx="3901440" cy="857101"/>
          </a:xfrm>
          <a:prstGeom prst="rect">
            <a:avLst/>
          </a:prstGeom>
        </p:spPr>
        <p:txBody>
          <a:bodyPr anchor="t" rtlCol="false" tIns="0" lIns="0" bIns="0" rIns="0">
            <a:spAutoFit/>
          </a:bodyPr>
          <a:lstStyle/>
          <a:p>
            <a:pPr algn="l">
              <a:lnSpc>
                <a:spcPts val="6719"/>
              </a:lnSpc>
            </a:pPr>
            <a:r>
              <a:rPr lang="en-US" sz="5599" spc="10">
                <a:solidFill>
                  <a:srgbClr val="000000"/>
                </a:solidFill>
                <a:latin typeface="Open Sans Bold"/>
                <a:ea typeface="Open Sans Bold"/>
                <a:cs typeface="Open Sans Bold"/>
                <a:sym typeface="Open Sans Bold"/>
              </a:rPr>
              <a:t>Mecánicos</a:t>
            </a:r>
          </a:p>
        </p:txBody>
      </p:sp>
      <p:sp>
        <p:nvSpPr>
          <p:cNvPr name="Freeform 13" id="13"/>
          <p:cNvSpPr/>
          <p:nvPr/>
        </p:nvSpPr>
        <p:spPr>
          <a:xfrm flipH="false" flipV="false" rot="0">
            <a:off x="2694008" y="3066935"/>
            <a:ext cx="13934675" cy="5561188"/>
          </a:xfrm>
          <a:custGeom>
            <a:avLst/>
            <a:gdLst/>
            <a:ahLst/>
            <a:cxnLst/>
            <a:rect r="r" b="b" t="t" l="l"/>
            <a:pathLst>
              <a:path h="5561188" w="13934675">
                <a:moveTo>
                  <a:pt x="0" y="0"/>
                </a:moveTo>
                <a:lnTo>
                  <a:pt x="13934675" y="0"/>
                </a:lnTo>
                <a:lnTo>
                  <a:pt x="13934675" y="5561188"/>
                </a:lnTo>
                <a:lnTo>
                  <a:pt x="0" y="556118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4" id="14"/>
          <p:cNvGrpSpPr/>
          <p:nvPr/>
        </p:nvGrpSpPr>
        <p:grpSpPr>
          <a:xfrm rot="0">
            <a:off x="369974" y="835460"/>
            <a:ext cx="8850234" cy="76598"/>
            <a:chOff x="0" y="0"/>
            <a:chExt cx="11800312" cy="102131"/>
          </a:xfrm>
        </p:grpSpPr>
        <p:sp>
          <p:nvSpPr>
            <p:cNvPr name="Freeform 15" id="15"/>
            <p:cNvSpPr/>
            <p:nvPr/>
          </p:nvSpPr>
          <p:spPr>
            <a:xfrm flipH="false" flipV="false" rot="0">
              <a:off x="0" y="0"/>
              <a:ext cx="11799443" cy="102108"/>
            </a:xfrm>
            <a:custGeom>
              <a:avLst/>
              <a:gdLst/>
              <a:ahLst/>
              <a:cxnLst/>
              <a:rect r="r" b="b" t="t" l="l"/>
              <a:pathLst>
                <a:path h="102108" w="11799443">
                  <a:moveTo>
                    <a:pt x="11799443" y="0"/>
                  </a:moveTo>
                  <a:lnTo>
                    <a:pt x="0" y="0"/>
                  </a:lnTo>
                  <a:lnTo>
                    <a:pt x="0" y="102108"/>
                  </a:lnTo>
                  <a:lnTo>
                    <a:pt x="11799443" y="102108"/>
                  </a:lnTo>
                  <a:lnTo>
                    <a:pt x="11799443" y="0"/>
                  </a:lnTo>
                  <a:close/>
                </a:path>
              </a:pathLst>
            </a:custGeom>
            <a:solidFill>
              <a:srgbClr val="FFFFFF"/>
            </a:solidFill>
          </p:spPr>
        </p:sp>
      </p:grpSp>
      <p:grpSp>
        <p:nvGrpSpPr>
          <p:cNvPr name="Group 16" id="16"/>
          <p:cNvGrpSpPr/>
          <p:nvPr/>
        </p:nvGrpSpPr>
        <p:grpSpPr>
          <a:xfrm rot="0">
            <a:off x="1263413" y="4124072"/>
            <a:ext cx="3890276" cy="3446915"/>
            <a:chOff x="0" y="0"/>
            <a:chExt cx="5187035" cy="4595886"/>
          </a:xfrm>
        </p:grpSpPr>
        <p:sp>
          <p:nvSpPr>
            <p:cNvPr name="Freeform 17" id="17"/>
            <p:cNvSpPr/>
            <p:nvPr/>
          </p:nvSpPr>
          <p:spPr>
            <a:xfrm flipH="false" flipV="false" rot="0">
              <a:off x="0" y="0"/>
              <a:ext cx="5187061" cy="4595876"/>
            </a:xfrm>
            <a:custGeom>
              <a:avLst/>
              <a:gdLst/>
              <a:ahLst/>
              <a:cxnLst/>
              <a:rect r="r" b="b" t="t" l="l"/>
              <a:pathLst>
                <a:path h="4595876" w="5187061">
                  <a:moveTo>
                    <a:pt x="0" y="0"/>
                  </a:moveTo>
                  <a:lnTo>
                    <a:pt x="5187061" y="0"/>
                  </a:lnTo>
                  <a:lnTo>
                    <a:pt x="5187061" y="4595876"/>
                  </a:lnTo>
                  <a:lnTo>
                    <a:pt x="0" y="4595876"/>
                  </a:lnTo>
                  <a:close/>
                </a:path>
              </a:pathLst>
            </a:custGeom>
            <a:blipFill>
              <a:blip r:embed="rId6"/>
              <a:stretch>
                <a:fillRect l="0" t="-6431" r="0" b="-6431"/>
              </a:stretch>
            </a:blipFill>
          </p:spPr>
        </p:sp>
      </p:grpSp>
      <p:grpSp>
        <p:nvGrpSpPr>
          <p:cNvPr name="Group 18" id="18"/>
          <p:cNvGrpSpPr/>
          <p:nvPr/>
        </p:nvGrpSpPr>
        <p:grpSpPr>
          <a:xfrm rot="0">
            <a:off x="7510908" y="4088122"/>
            <a:ext cx="3832642" cy="3398505"/>
            <a:chOff x="0" y="0"/>
            <a:chExt cx="5110190" cy="4531340"/>
          </a:xfrm>
        </p:grpSpPr>
        <p:sp>
          <p:nvSpPr>
            <p:cNvPr name="Freeform 19" id="19"/>
            <p:cNvSpPr/>
            <p:nvPr/>
          </p:nvSpPr>
          <p:spPr>
            <a:xfrm flipH="false" flipV="false" rot="0">
              <a:off x="0" y="0"/>
              <a:ext cx="5110226" cy="4531360"/>
            </a:xfrm>
            <a:custGeom>
              <a:avLst/>
              <a:gdLst/>
              <a:ahLst/>
              <a:cxnLst/>
              <a:rect r="r" b="b" t="t" l="l"/>
              <a:pathLst>
                <a:path h="4531360" w="5110226">
                  <a:moveTo>
                    <a:pt x="0" y="0"/>
                  </a:moveTo>
                  <a:lnTo>
                    <a:pt x="5110226" y="0"/>
                  </a:lnTo>
                  <a:lnTo>
                    <a:pt x="5110226" y="4531360"/>
                  </a:lnTo>
                  <a:lnTo>
                    <a:pt x="0" y="4531360"/>
                  </a:lnTo>
                  <a:close/>
                </a:path>
              </a:pathLst>
            </a:custGeom>
            <a:blipFill>
              <a:blip r:embed="rId7"/>
              <a:stretch>
                <a:fillRect l="0" t="-6387" r="0" b="-6386"/>
              </a:stretch>
            </a:blipFill>
          </p:spPr>
        </p:sp>
      </p:grpSp>
      <p:grpSp>
        <p:nvGrpSpPr>
          <p:cNvPr name="Group 20" id="20"/>
          <p:cNvGrpSpPr/>
          <p:nvPr/>
        </p:nvGrpSpPr>
        <p:grpSpPr>
          <a:xfrm rot="0">
            <a:off x="13804510" y="3871194"/>
            <a:ext cx="3492603" cy="3829905"/>
            <a:chOff x="0" y="0"/>
            <a:chExt cx="4656805" cy="5106540"/>
          </a:xfrm>
        </p:grpSpPr>
        <p:sp>
          <p:nvSpPr>
            <p:cNvPr name="Freeform 21" id="21"/>
            <p:cNvSpPr/>
            <p:nvPr/>
          </p:nvSpPr>
          <p:spPr>
            <a:xfrm flipH="false" flipV="false" rot="0">
              <a:off x="0" y="0"/>
              <a:ext cx="4656836" cy="5106543"/>
            </a:xfrm>
            <a:custGeom>
              <a:avLst/>
              <a:gdLst/>
              <a:ahLst/>
              <a:cxnLst/>
              <a:rect r="r" b="b" t="t" l="l"/>
              <a:pathLst>
                <a:path h="5106543" w="4656836">
                  <a:moveTo>
                    <a:pt x="0" y="0"/>
                  </a:moveTo>
                  <a:lnTo>
                    <a:pt x="4656836" y="0"/>
                  </a:lnTo>
                  <a:lnTo>
                    <a:pt x="4656836" y="5106543"/>
                  </a:lnTo>
                  <a:lnTo>
                    <a:pt x="0" y="5106543"/>
                  </a:lnTo>
                  <a:close/>
                </a:path>
              </a:pathLst>
            </a:custGeom>
            <a:blipFill>
              <a:blip r:embed="rId8"/>
              <a:stretch>
                <a:fillRect l="0" t="-6431" r="0" b="-6431"/>
              </a:stretch>
            </a:blipFill>
          </p:spPr>
        </p:sp>
      </p:grpSp>
      <p:sp>
        <p:nvSpPr>
          <p:cNvPr name="Freeform 22" id="22"/>
          <p:cNvSpPr/>
          <p:nvPr/>
        </p:nvSpPr>
        <p:spPr>
          <a:xfrm flipH="false" flipV="false" rot="0">
            <a:off x="12210228" y="8401841"/>
            <a:ext cx="4137522" cy="1729869"/>
          </a:xfrm>
          <a:custGeom>
            <a:avLst/>
            <a:gdLst/>
            <a:ahLst/>
            <a:cxnLst/>
            <a:rect r="r" b="b" t="t" l="l"/>
            <a:pathLst>
              <a:path h="1729869" w="4137522">
                <a:moveTo>
                  <a:pt x="0" y="0"/>
                </a:moveTo>
                <a:lnTo>
                  <a:pt x="4137522" y="0"/>
                </a:lnTo>
                <a:lnTo>
                  <a:pt x="4137522" y="1729868"/>
                </a:lnTo>
                <a:lnTo>
                  <a:pt x="0" y="1729868"/>
                </a:lnTo>
                <a:lnTo>
                  <a:pt x="0" y="0"/>
                </a:lnTo>
                <a:close/>
              </a:path>
            </a:pathLst>
          </a:custGeom>
          <a:blipFill>
            <a:blip r:embed="rId9"/>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25" y="-9525"/>
            <a:ext cx="9239850" cy="10306050"/>
            <a:chOff x="0" y="0"/>
            <a:chExt cx="12319800" cy="13741400"/>
          </a:xfrm>
        </p:grpSpPr>
        <p:sp>
          <p:nvSpPr>
            <p:cNvPr name="Freeform 3" id="3"/>
            <p:cNvSpPr/>
            <p:nvPr/>
          </p:nvSpPr>
          <p:spPr>
            <a:xfrm flipH="false" flipV="false" rot="0">
              <a:off x="12700" y="12700"/>
              <a:ext cx="12294362" cy="13716000"/>
            </a:xfrm>
            <a:custGeom>
              <a:avLst/>
              <a:gdLst/>
              <a:ahLst/>
              <a:cxnLst/>
              <a:rect r="r" b="b" t="t" l="l"/>
              <a:pathLst>
                <a:path h="13716000" w="12294362">
                  <a:moveTo>
                    <a:pt x="0" y="0"/>
                  </a:moveTo>
                  <a:lnTo>
                    <a:pt x="12294362" y="0"/>
                  </a:lnTo>
                  <a:lnTo>
                    <a:pt x="12294362" y="13716000"/>
                  </a:lnTo>
                  <a:lnTo>
                    <a:pt x="0" y="13716000"/>
                  </a:lnTo>
                  <a:close/>
                </a:path>
              </a:pathLst>
            </a:custGeom>
            <a:solidFill>
              <a:srgbClr val="FBCE45"/>
            </a:solidFill>
          </p:spPr>
        </p:sp>
        <p:sp>
          <p:nvSpPr>
            <p:cNvPr name="Freeform 4" id="4"/>
            <p:cNvSpPr/>
            <p:nvPr/>
          </p:nvSpPr>
          <p:spPr>
            <a:xfrm flipH="false" flipV="false" rot="0">
              <a:off x="0" y="0"/>
              <a:ext cx="12319762" cy="13741400"/>
            </a:xfrm>
            <a:custGeom>
              <a:avLst/>
              <a:gdLst/>
              <a:ahLst/>
              <a:cxnLst/>
              <a:rect r="r" b="b" t="t" l="l"/>
              <a:pathLst>
                <a:path h="13741400" w="12319762">
                  <a:moveTo>
                    <a:pt x="12700" y="0"/>
                  </a:moveTo>
                  <a:lnTo>
                    <a:pt x="12307062" y="0"/>
                  </a:lnTo>
                  <a:cubicBezTo>
                    <a:pt x="12314047" y="0"/>
                    <a:pt x="12319762" y="5715"/>
                    <a:pt x="12319762" y="12700"/>
                  </a:cubicBezTo>
                  <a:lnTo>
                    <a:pt x="12319762" y="13728700"/>
                  </a:lnTo>
                  <a:cubicBezTo>
                    <a:pt x="12319762" y="13735686"/>
                    <a:pt x="12314047" y="13741400"/>
                    <a:pt x="12307062"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2307062" y="13716000"/>
                  </a:lnTo>
                  <a:lnTo>
                    <a:pt x="12307062" y="13728700"/>
                  </a:lnTo>
                  <a:lnTo>
                    <a:pt x="12294362" y="13728700"/>
                  </a:lnTo>
                  <a:lnTo>
                    <a:pt x="12294362" y="12700"/>
                  </a:lnTo>
                  <a:lnTo>
                    <a:pt x="12307062" y="12700"/>
                  </a:lnTo>
                  <a:lnTo>
                    <a:pt x="12307062" y="25400"/>
                  </a:lnTo>
                  <a:lnTo>
                    <a:pt x="12700" y="25400"/>
                  </a:lnTo>
                  <a:close/>
                </a:path>
              </a:pathLst>
            </a:custGeom>
            <a:solidFill>
              <a:srgbClr val="FBCE45"/>
            </a:solidFill>
          </p:spPr>
        </p:sp>
      </p:grpSp>
      <p:grpSp>
        <p:nvGrpSpPr>
          <p:cNvPr name="Group 5" id="5"/>
          <p:cNvGrpSpPr/>
          <p:nvPr/>
        </p:nvGrpSpPr>
        <p:grpSpPr>
          <a:xfrm rot="-10800000">
            <a:off x="1048475" y="9181725"/>
            <a:ext cx="1919850" cy="85050"/>
            <a:chOff x="0" y="0"/>
            <a:chExt cx="2559800" cy="113400"/>
          </a:xfrm>
        </p:grpSpPr>
        <p:sp>
          <p:nvSpPr>
            <p:cNvPr name="Freeform 6" id="6"/>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7" id="7"/>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grpSp>
        <p:nvGrpSpPr>
          <p:cNvPr name="Group 8" id="8"/>
          <p:cNvGrpSpPr/>
          <p:nvPr/>
        </p:nvGrpSpPr>
        <p:grpSpPr>
          <a:xfrm rot="-10800000">
            <a:off x="15387825" y="848425"/>
            <a:ext cx="1919850" cy="85050"/>
            <a:chOff x="0" y="0"/>
            <a:chExt cx="2559800" cy="113400"/>
          </a:xfrm>
        </p:grpSpPr>
        <p:sp>
          <p:nvSpPr>
            <p:cNvPr name="Freeform 9" id="9"/>
            <p:cNvSpPr/>
            <p:nvPr/>
          </p:nvSpPr>
          <p:spPr>
            <a:xfrm flipH="false" flipV="false" rot="0">
              <a:off x="12700" y="12700"/>
              <a:ext cx="2534412" cy="88011"/>
            </a:xfrm>
            <a:custGeom>
              <a:avLst/>
              <a:gdLst/>
              <a:ahLst/>
              <a:cxnLst/>
              <a:rect r="r" b="b" t="t" l="l"/>
              <a:pathLst>
                <a:path h="88011" w="2534412">
                  <a:moveTo>
                    <a:pt x="2534412" y="0"/>
                  </a:moveTo>
                  <a:lnTo>
                    <a:pt x="0" y="0"/>
                  </a:lnTo>
                  <a:lnTo>
                    <a:pt x="0" y="88011"/>
                  </a:lnTo>
                  <a:lnTo>
                    <a:pt x="2534412" y="88011"/>
                  </a:lnTo>
                  <a:close/>
                </a:path>
              </a:pathLst>
            </a:custGeom>
            <a:solidFill>
              <a:srgbClr val="0E3D88"/>
            </a:solidFill>
          </p:spPr>
        </p:sp>
        <p:sp>
          <p:nvSpPr>
            <p:cNvPr name="Freeform 10" id="10"/>
            <p:cNvSpPr/>
            <p:nvPr/>
          </p:nvSpPr>
          <p:spPr>
            <a:xfrm flipH="false" flipV="false" rot="0">
              <a:off x="0" y="0"/>
              <a:ext cx="2559812" cy="113411"/>
            </a:xfrm>
            <a:custGeom>
              <a:avLst/>
              <a:gdLst/>
              <a:ahLst/>
              <a:cxnLst/>
              <a:rect r="r" b="b" t="t" l="l"/>
              <a:pathLst>
                <a:path h="113411" w="2559812">
                  <a:moveTo>
                    <a:pt x="2547112" y="25400"/>
                  </a:moveTo>
                  <a:lnTo>
                    <a:pt x="12700" y="25400"/>
                  </a:lnTo>
                  <a:lnTo>
                    <a:pt x="12700" y="12700"/>
                  </a:lnTo>
                  <a:lnTo>
                    <a:pt x="25400" y="12700"/>
                  </a:lnTo>
                  <a:lnTo>
                    <a:pt x="25400" y="100711"/>
                  </a:lnTo>
                  <a:lnTo>
                    <a:pt x="12700" y="100711"/>
                  </a:lnTo>
                  <a:lnTo>
                    <a:pt x="12700" y="88011"/>
                  </a:lnTo>
                  <a:lnTo>
                    <a:pt x="2547112" y="88011"/>
                  </a:lnTo>
                  <a:lnTo>
                    <a:pt x="2547112" y="100711"/>
                  </a:lnTo>
                  <a:lnTo>
                    <a:pt x="2534412" y="100711"/>
                  </a:lnTo>
                  <a:lnTo>
                    <a:pt x="2534412" y="12700"/>
                  </a:lnTo>
                  <a:lnTo>
                    <a:pt x="2547112" y="12700"/>
                  </a:lnTo>
                  <a:lnTo>
                    <a:pt x="2547112" y="25400"/>
                  </a:lnTo>
                  <a:moveTo>
                    <a:pt x="2547112" y="0"/>
                  </a:moveTo>
                  <a:cubicBezTo>
                    <a:pt x="2554097" y="0"/>
                    <a:pt x="2559812" y="5715"/>
                    <a:pt x="2559812" y="12700"/>
                  </a:cubicBezTo>
                  <a:lnTo>
                    <a:pt x="2559812" y="100711"/>
                  </a:lnTo>
                  <a:cubicBezTo>
                    <a:pt x="2559812" y="107696"/>
                    <a:pt x="2554097" y="113411"/>
                    <a:pt x="2547112" y="113411"/>
                  </a:cubicBezTo>
                  <a:lnTo>
                    <a:pt x="12700" y="113411"/>
                  </a:lnTo>
                  <a:cubicBezTo>
                    <a:pt x="5715" y="113411"/>
                    <a:pt x="0" y="107696"/>
                    <a:pt x="0" y="100711"/>
                  </a:cubicBezTo>
                  <a:lnTo>
                    <a:pt x="0" y="12700"/>
                  </a:lnTo>
                  <a:cubicBezTo>
                    <a:pt x="0" y="5715"/>
                    <a:pt x="5715" y="0"/>
                    <a:pt x="12700" y="0"/>
                  </a:cubicBezTo>
                  <a:lnTo>
                    <a:pt x="2547112" y="0"/>
                  </a:lnTo>
                  <a:close/>
                </a:path>
              </a:pathLst>
            </a:custGeom>
            <a:solidFill>
              <a:srgbClr val="0E3D88"/>
            </a:solidFill>
          </p:spPr>
        </p:sp>
      </p:grpSp>
      <p:sp>
        <p:nvSpPr>
          <p:cNvPr name="Freeform 11" id="11"/>
          <p:cNvSpPr/>
          <p:nvPr/>
        </p:nvSpPr>
        <p:spPr>
          <a:xfrm flipH="false" flipV="false" rot="0">
            <a:off x="16490900" y="8501174"/>
            <a:ext cx="1590350" cy="1590350"/>
          </a:xfrm>
          <a:custGeom>
            <a:avLst/>
            <a:gdLst/>
            <a:ahLst/>
            <a:cxnLst/>
            <a:rect r="r" b="b" t="t" l="l"/>
            <a:pathLst>
              <a:path h="1590350" w="1590350">
                <a:moveTo>
                  <a:pt x="0" y="0"/>
                </a:moveTo>
                <a:lnTo>
                  <a:pt x="1590350" y="0"/>
                </a:lnTo>
                <a:lnTo>
                  <a:pt x="1590350" y="1590350"/>
                </a:lnTo>
                <a:lnTo>
                  <a:pt x="0" y="1590350"/>
                </a:lnTo>
                <a:lnTo>
                  <a:pt x="0" y="0"/>
                </a:lnTo>
                <a:close/>
              </a:path>
            </a:pathLst>
          </a:custGeom>
          <a:blipFill>
            <a:blip r:embed="rId3"/>
            <a:stretch>
              <a:fillRect l="0" t="0" r="0" b="0"/>
            </a:stretch>
          </a:blipFill>
        </p:spPr>
      </p:sp>
      <p:sp>
        <p:nvSpPr>
          <p:cNvPr name="TextBox 12" id="12"/>
          <p:cNvSpPr txBox="true"/>
          <p:nvPr/>
        </p:nvSpPr>
        <p:spPr>
          <a:xfrm rot="0">
            <a:off x="882748" y="1368756"/>
            <a:ext cx="8961120" cy="2932658"/>
          </a:xfrm>
          <a:prstGeom prst="rect">
            <a:avLst/>
          </a:prstGeom>
        </p:spPr>
        <p:txBody>
          <a:bodyPr anchor="t" rtlCol="false" tIns="0" lIns="0" bIns="0" rIns="0">
            <a:spAutoFit/>
          </a:bodyPr>
          <a:lstStyle/>
          <a:p>
            <a:pPr algn="l">
              <a:lnSpc>
                <a:spcPts val="3359"/>
              </a:lnSpc>
            </a:pPr>
            <a:r>
              <a:rPr lang="en-US" sz="2799" u="sng">
                <a:solidFill>
                  <a:srgbClr val="000000"/>
                </a:solidFill>
                <a:latin typeface="Open Sans"/>
                <a:ea typeface="Open Sans"/>
                <a:cs typeface="Open Sans"/>
                <a:sym typeface="Open Sans"/>
                <a:hlinkClick r:id="rId4" tooltip="https://www.dointech.com.co/control-acceso-peatonal.html"/>
              </a:rPr>
              <a:t>Control de Acceso Peatonal</a:t>
            </a:r>
          </a:p>
          <a:p>
            <a:pPr algn="just">
              <a:lnSpc>
                <a:spcPts val="3359"/>
              </a:lnSpc>
            </a:pPr>
            <a:r>
              <a:rPr lang="en-US" sz="2799">
                <a:solidFill>
                  <a:srgbClr val="000000"/>
                </a:solidFill>
                <a:latin typeface="Open Sans"/>
                <a:ea typeface="Open Sans"/>
                <a:cs typeface="Open Sans"/>
                <a:sym typeface="Open Sans"/>
              </a:rPr>
              <a:t>Los </a:t>
            </a:r>
            <a:r>
              <a:rPr lang="en-US" sz="2799">
                <a:solidFill>
                  <a:srgbClr val="000000"/>
                </a:solidFill>
                <a:latin typeface="Open Sans Bold"/>
                <a:ea typeface="Open Sans Bold"/>
                <a:cs typeface="Open Sans Bold"/>
                <a:sym typeface="Open Sans Bold"/>
              </a:rPr>
              <a:t>sistemas de control de acceso peatonal</a:t>
            </a:r>
            <a:r>
              <a:rPr lang="en-US" sz="2799">
                <a:solidFill>
                  <a:srgbClr val="000000"/>
                </a:solidFill>
                <a:latin typeface="Open Sans"/>
                <a:ea typeface="Open Sans"/>
                <a:cs typeface="Open Sans"/>
                <a:sym typeface="Open Sans"/>
              </a:rPr>
              <a:t> se implementan para tener el control de todo el personal que transita en un espacio público o privado, asegurando el paso de personas que cuentan con un libre tránsito y restringiendo el paso de personas no autorizadas</a:t>
            </a:r>
          </a:p>
        </p:txBody>
      </p:sp>
      <p:sp>
        <p:nvSpPr>
          <p:cNvPr name="TextBox 13" id="13"/>
          <p:cNvSpPr txBox="true"/>
          <p:nvPr/>
        </p:nvSpPr>
        <p:spPr>
          <a:xfrm rot="0">
            <a:off x="882748" y="4494390"/>
            <a:ext cx="8961120" cy="2932658"/>
          </a:xfrm>
          <a:prstGeom prst="rect">
            <a:avLst/>
          </a:prstGeom>
        </p:spPr>
        <p:txBody>
          <a:bodyPr anchor="t" rtlCol="false" tIns="0" lIns="0" bIns="0" rIns="0">
            <a:spAutoFit/>
          </a:bodyPr>
          <a:lstStyle/>
          <a:p>
            <a:pPr algn="l">
              <a:lnSpc>
                <a:spcPts val="3359"/>
              </a:lnSpc>
            </a:pPr>
            <a:r>
              <a:rPr lang="en-US" sz="2799" u="sng">
                <a:solidFill>
                  <a:srgbClr val="000000"/>
                </a:solidFill>
                <a:latin typeface="Open Sans"/>
                <a:ea typeface="Open Sans"/>
                <a:cs typeface="Open Sans"/>
                <a:sym typeface="Open Sans"/>
                <a:hlinkClick r:id="rId5" tooltip="https://www.dointech.com.co/control-acceso-vehicular.html"/>
              </a:rPr>
              <a:t>Control de Acceso Vehicular</a:t>
            </a:r>
          </a:p>
          <a:p>
            <a:pPr algn="just">
              <a:lnSpc>
                <a:spcPts val="3359"/>
              </a:lnSpc>
            </a:pPr>
            <a:r>
              <a:rPr lang="en-US" sz="2799">
                <a:solidFill>
                  <a:srgbClr val="000000"/>
                </a:solidFill>
                <a:latin typeface="Open Sans"/>
                <a:ea typeface="Open Sans"/>
                <a:cs typeface="Open Sans"/>
                <a:sym typeface="Open Sans"/>
              </a:rPr>
              <a:t>Al integrar un </a:t>
            </a:r>
            <a:r>
              <a:rPr lang="en-US" sz="2799">
                <a:solidFill>
                  <a:srgbClr val="000000"/>
                </a:solidFill>
                <a:latin typeface="Open Sans Bold"/>
                <a:ea typeface="Open Sans Bold"/>
                <a:cs typeface="Open Sans Bold"/>
                <a:sym typeface="Open Sans Bold"/>
              </a:rPr>
              <a:t>sistema de control de accesos vehicular</a:t>
            </a:r>
            <a:r>
              <a:rPr lang="en-US" sz="2799">
                <a:solidFill>
                  <a:srgbClr val="000000"/>
                </a:solidFill>
                <a:latin typeface="Open Sans"/>
                <a:ea typeface="Open Sans"/>
                <a:cs typeface="Open Sans"/>
                <a:sym typeface="Open Sans"/>
              </a:rPr>
              <a:t>, podemos tener el control total, tanto de los vehículos residentes como de los visitantes. Contamos con todos los sistemas electromecánicos necesarios para integrar una solución completa y robusta que se ajuste a sus necesidades.</a:t>
            </a:r>
          </a:p>
        </p:txBody>
      </p:sp>
      <p:sp>
        <p:nvSpPr>
          <p:cNvPr name="Freeform 14" id="14"/>
          <p:cNvSpPr/>
          <p:nvPr/>
        </p:nvSpPr>
        <p:spPr>
          <a:xfrm flipH="false" flipV="false" rot="0">
            <a:off x="11461610" y="5521514"/>
            <a:ext cx="4164624" cy="4164624"/>
          </a:xfrm>
          <a:custGeom>
            <a:avLst/>
            <a:gdLst/>
            <a:ahLst/>
            <a:cxnLst/>
            <a:rect r="r" b="b" t="t" l="l"/>
            <a:pathLst>
              <a:path h="4164624" w="4164624">
                <a:moveTo>
                  <a:pt x="0" y="0"/>
                </a:moveTo>
                <a:lnTo>
                  <a:pt x="4164624" y="0"/>
                </a:lnTo>
                <a:lnTo>
                  <a:pt x="4164624" y="4164624"/>
                </a:lnTo>
                <a:lnTo>
                  <a:pt x="0" y="4164624"/>
                </a:lnTo>
                <a:lnTo>
                  <a:pt x="0" y="0"/>
                </a:lnTo>
                <a:close/>
              </a:path>
            </a:pathLst>
          </a:custGeom>
          <a:blipFill>
            <a:blip r:embed="rId6"/>
            <a:stretch>
              <a:fillRect l="0" t="0" r="0" b="0"/>
            </a:stretch>
          </a:blipFill>
        </p:spPr>
      </p:sp>
      <p:sp>
        <p:nvSpPr>
          <p:cNvPr name="Freeform 15" id="15"/>
          <p:cNvSpPr/>
          <p:nvPr/>
        </p:nvSpPr>
        <p:spPr>
          <a:xfrm flipH="false" flipV="false" rot="0">
            <a:off x="11166230" y="1626462"/>
            <a:ext cx="5943600" cy="3086100"/>
          </a:xfrm>
          <a:custGeom>
            <a:avLst/>
            <a:gdLst/>
            <a:ahLst/>
            <a:cxnLst/>
            <a:rect r="r" b="b" t="t" l="l"/>
            <a:pathLst>
              <a:path h="3086100" w="5943600">
                <a:moveTo>
                  <a:pt x="0" y="0"/>
                </a:moveTo>
                <a:lnTo>
                  <a:pt x="5943600" y="0"/>
                </a:lnTo>
                <a:lnTo>
                  <a:pt x="5943600" y="3086100"/>
                </a:lnTo>
                <a:lnTo>
                  <a:pt x="0" y="3086100"/>
                </a:lnTo>
                <a:lnTo>
                  <a:pt x="0" y="0"/>
                </a:lnTo>
                <a:close/>
              </a:path>
            </a:pathLst>
          </a:custGeom>
          <a:blipFill>
            <a:blip r:embed="rId7"/>
            <a:stretch>
              <a:fillRect l="0" t="0" r="0" b="0"/>
            </a:stretch>
          </a:blipFill>
        </p:spPr>
      </p:sp>
      <p:sp>
        <p:nvSpPr>
          <p:cNvPr name="Freeform 16" id="16"/>
          <p:cNvSpPr/>
          <p:nvPr/>
        </p:nvSpPr>
        <p:spPr>
          <a:xfrm flipH="false" flipV="false" rot="0">
            <a:off x="3163181" y="8501174"/>
            <a:ext cx="4137522" cy="1729869"/>
          </a:xfrm>
          <a:custGeom>
            <a:avLst/>
            <a:gdLst/>
            <a:ahLst/>
            <a:cxnLst/>
            <a:rect r="r" b="b" t="t" l="l"/>
            <a:pathLst>
              <a:path h="1729869" w="4137522">
                <a:moveTo>
                  <a:pt x="0" y="0"/>
                </a:moveTo>
                <a:lnTo>
                  <a:pt x="4137522" y="0"/>
                </a:lnTo>
                <a:lnTo>
                  <a:pt x="4137522" y="1729869"/>
                </a:lnTo>
                <a:lnTo>
                  <a:pt x="0" y="1729869"/>
                </a:lnTo>
                <a:lnTo>
                  <a:pt x="0" y="0"/>
                </a:lnTo>
                <a:close/>
              </a:path>
            </a:pathLst>
          </a:custGeom>
          <a:blipFill>
            <a:blip r:embed="rId8"/>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DAF_Za-hNW8</dc:identifier>
  <dcterms:modified xsi:type="dcterms:W3CDTF">2011-08-01T06:04:30Z</dcterms:modified>
  <cp:revision>1</cp:revision>
  <dc:title>AYUDAS CONTROL DE ACCESOS.pptx</dc:title>
</cp:coreProperties>
</file>