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433" r:id="rId6"/>
    <p:sldId id="429" r:id="rId7"/>
    <p:sldId id="430" r:id="rId8"/>
    <p:sldId id="434" r:id="rId9"/>
    <p:sldId id="428" r:id="rId10"/>
    <p:sldId id="410" r:id="rId11"/>
    <p:sldId id="435" r:id="rId12"/>
    <p:sldId id="436" r:id="rId13"/>
    <p:sldId id="437" r:id="rId14"/>
    <p:sldId id="417" r:id="rId15"/>
    <p:sldId id="438" r:id="rId16"/>
    <p:sldId id="439" r:id="rId17"/>
    <p:sldId id="440" r:id="rId18"/>
    <p:sldId id="403" r:id="rId19"/>
    <p:sldId id="441" r:id="rId20"/>
    <p:sldId id="442" r:id="rId21"/>
    <p:sldId id="443" r:id="rId22"/>
    <p:sldId id="444" r:id="rId23"/>
    <p:sldId id="445" r:id="rId24"/>
    <p:sldId id="419" r:id="rId25"/>
    <p:sldId id="446" r:id="rId26"/>
    <p:sldId id="418" r:id="rId27"/>
    <p:sldId id="425" r:id="rId28"/>
    <p:sldId id="432" r:id="rId29"/>
    <p:sldId id="447" r:id="rId30"/>
    <p:sldId id="448" r:id="rId31"/>
    <p:sldId id="449" r:id="rId32"/>
    <p:sldId id="411" r:id="rId33"/>
    <p:sldId id="262"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A4B7D04-507C-4939-8D58-349295814D69}">
          <p14:sldIdLst>
            <p14:sldId id="256"/>
            <p14:sldId id="433"/>
            <p14:sldId id="429"/>
            <p14:sldId id="430"/>
            <p14:sldId id="434"/>
            <p14:sldId id="428"/>
            <p14:sldId id="410"/>
            <p14:sldId id="435"/>
            <p14:sldId id="436"/>
            <p14:sldId id="437"/>
            <p14:sldId id="417"/>
            <p14:sldId id="438"/>
            <p14:sldId id="439"/>
            <p14:sldId id="440"/>
            <p14:sldId id="403"/>
            <p14:sldId id="441"/>
            <p14:sldId id="442"/>
            <p14:sldId id="443"/>
            <p14:sldId id="444"/>
            <p14:sldId id="445"/>
            <p14:sldId id="419"/>
            <p14:sldId id="446"/>
            <p14:sldId id="418"/>
            <p14:sldId id="425"/>
            <p14:sldId id="432"/>
            <p14:sldId id="447"/>
            <p14:sldId id="448"/>
            <p14:sldId id="449"/>
            <p14:sldId id="411"/>
            <p14:sldId id="2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chorros" initials="C" lastIdx="1" clrIdx="0">
    <p:extLst>
      <p:ext uri="{19B8F6BF-5375-455C-9EA6-DF929625EA0E}">
        <p15:presenceInfo xmlns:p15="http://schemas.microsoft.com/office/powerpoint/2012/main" userId="Cachorr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D5"/>
    <a:srgbClr val="FF9999"/>
    <a:srgbClr val="44A82C"/>
    <a:srgbClr val="73B700"/>
    <a:srgbClr val="800000"/>
    <a:srgbClr val="FFCC66"/>
    <a:srgbClr val="005D26"/>
    <a:srgbClr val="0153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03" autoAdjust="0"/>
    <p:restoredTop sz="94660"/>
  </p:normalViewPr>
  <p:slideViewPr>
    <p:cSldViewPr snapToGrid="0">
      <p:cViewPr varScale="1">
        <p:scale>
          <a:sx n="71" d="100"/>
          <a:sy n="71" d="100"/>
        </p:scale>
        <p:origin x="6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FE4D98-D3C9-434E-93D7-E8C804D432EE}"/>
              </a:ext>
            </a:extLst>
          </p:cNvPr>
          <p:cNvSpPr>
            <a:spLocks noGrp="1"/>
          </p:cNvSpPr>
          <p:nvPr>
            <p:ph type="ctrTitle" hasCustomPrompt="1"/>
          </p:nvPr>
        </p:nvSpPr>
        <p:spPr>
          <a:xfrm>
            <a:off x="5682342" y="4757737"/>
            <a:ext cx="6270849" cy="1717707"/>
          </a:xfrm>
        </p:spPr>
        <p:txBody>
          <a:bodyPr anchor="b">
            <a:normAutofit/>
          </a:bodyPr>
          <a:lstStyle>
            <a:lvl1pPr algn="ctr">
              <a:defRPr sz="2800" b="1">
                <a:solidFill>
                  <a:srgbClr val="44A82C"/>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28148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B7A6E-D683-443E-BE4E-FC9EBFC6063F}"/>
              </a:ext>
            </a:extLst>
          </p:cNvPr>
          <p:cNvSpPr>
            <a:spLocks noGrp="1"/>
          </p:cNvSpPr>
          <p:nvPr>
            <p:ph type="title" hasCustomPrompt="1"/>
          </p:nvPr>
        </p:nvSpPr>
        <p:spPr>
          <a:xfrm>
            <a:off x="6839337" y="1462407"/>
            <a:ext cx="5130990" cy="2462050"/>
          </a:xfrm>
        </p:spPr>
        <p:txBody>
          <a:bodyPr anchor="b">
            <a:normAutofit/>
          </a:bodyPr>
          <a:lstStyle>
            <a:lvl1pPr>
              <a:defRPr sz="28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29993C8D-0B72-4ACF-9F45-DB2B99B7FE52}"/>
              </a:ext>
            </a:extLst>
          </p:cNvPr>
          <p:cNvSpPr>
            <a:spLocks noGrp="1"/>
          </p:cNvSpPr>
          <p:nvPr>
            <p:ph type="body" idx="1"/>
          </p:nvPr>
        </p:nvSpPr>
        <p:spPr>
          <a:xfrm>
            <a:off x="6839337" y="4072547"/>
            <a:ext cx="4945225" cy="1500187"/>
          </a:xfrm>
        </p:spPr>
        <p:txBody>
          <a:bodyPr>
            <a:normAutofit/>
          </a:bodyPr>
          <a:lstStyle>
            <a:lvl1pPr marL="0" indent="0">
              <a:buNone/>
              <a:defRPr sz="1800">
                <a:solidFill>
                  <a:schemeClr val="bg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los estilos de texto del patrón</a:t>
            </a:r>
          </a:p>
        </p:txBody>
      </p:sp>
      <p:pic>
        <p:nvPicPr>
          <p:cNvPr id="8" name="Imagen 7">
            <a:extLst>
              <a:ext uri="{FF2B5EF4-FFF2-40B4-BE49-F238E27FC236}">
                <a16:creationId xmlns:a16="http://schemas.microsoft.com/office/drawing/2014/main" id="{96DDA732-CE87-4E87-88B0-B095F353CA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32166" y="120876"/>
            <a:ext cx="2238161" cy="1126141"/>
          </a:xfrm>
          <a:prstGeom prst="rect">
            <a:avLst/>
          </a:prstGeom>
        </p:spPr>
      </p:pic>
    </p:spTree>
    <p:extLst>
      <p:ext uri="{BB962C8B-B14F-4D97-AF65-F5344CB8AC3E}">
        <p14:creationId xmlns:p14="http://schemas.microsoft.com/office/powerpoint/2010/main" val="395846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4BEB466-942F-4B28-892D-0D6F99ED16F1}"/>
              </a:ext>
            </a:extLst>
          </p:cNvPr>
          <p:cNvSpPr>
            <a:spLocks noGrp="1"/>
          </p:cNvSpPr>
          <p:nvPr>
            <p:ph idx="1"/>
          </p:nvPr>
        </p:nvSpPr>
        <p:spPr>
          <a:xfrm>
            <a:off x="490451" y="1193470"/>
            <a:ext cx="10863349" cy="4722236"/>
          </a:xfrm>
        </p:spPr>
        <p:txBody>
          <a:bodyPr>
            <a:normAutofit/>
          </a:bodyPr>
          <a:lstStyle>
            <a:lvl1pPr>
              <a:defRPr sz="2400" b="1">
                <a:solidFill>
                  <a:schemeClr val="bg2">
                    <a:lumMod val="75000"/>
                  </a:schemeClr>
                </a:solidFill>
                <a:latin typeface="Century Gothic" panose="020B0502020202020204" pitchFamily="34" charset="0"/>
              </a:defRPr>
            </a:lvl1pPr>
            <a:lvl2pPr>
              <a:defRPr sz="2000">
                <a:solidFill>
                  <a:schemeClr val="bg2">
                    <a:lumMod val="75000"/>
                  </a:schemeClr>
                </a:solidFill>
                <a:latin typeface="Century Gothic" panose="020B0502020202020204" pitchFamily="34" charset="0"/>
              </a:defRPr>
            </a:lvl2pPr>
            <a:lvl3pPr>
              <a:defRPr sz="1800">
                <a:solidFill>
                  <a:schemeClr val="bg2">
                    <a:lumMod val="75000"/>
                  </a:schemeClr>
                </a:solidFill>
                <a:latin typeface="Century Gothic" panose="020B0502020202020204" pitchFamily="34" charset="0"/>
              </a:defRPr>
            </a:lvl3pPr>
            <a:lvl4pPr>
              <a:defRPr sz="1600">
                <a:solidFill>
                  <a:schemeClr val="bg2">
                    <a:lumMod val="75000"/>
                  </a:schemeClr>
                </a:solidFill>
                <a:latin typeface="Century Gothic" panose="020B0502020202020204" pitchFamily="34" charset="0"/>
              </a:defRPr>
            </a:lvl4pPr>
            <a:lvl5pPr>
              <a:defRPr sz="1400">
                <a:solidFill>
                  <a:schemeClr val="bg2">
                    <a:lumMod val="75000"/>
                  </a:schemeClr>
                </a:solidFill>
                <a:latin typeface="Century Gothic" panose="020B0502020202020204" pitchFamily="34" charset="0"/>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2" name="Título 1">
            <a:extLst>
              <a:ext uri="{FF2B5EF4-FFF2-40B4-BE49-F238E27FC236}">
                <a16:creationId xmlns:a16="http://schemas.microsoft.com/office/drawing/2014/main" id="{DBF9727E-C646-46D5-A290-1F8C96BDF498}"/>
              </a:ext>
            </a:extLst>
          </p:cNvPr>
          <p:cNvSpPr>
            <a:spLocks noGrp="1"/>
          </p:cNvSpPr>
          <p:nvPr>
            <p:ph type="title"/>
          </p:nvPr>
        </p:nvSpPr>
        <p:spPr>
          <a:xfrm>
            <a:off x="490450" y="402448"/>
            <a:ext cx="10863349" cy="549275"/>
          </a:xfrm>
        </p:spPr>
        <p:txBody>
          <a:bodyPr>
            <a:noAutofit/>
          </a:bodyPr>
          <a:lstStyle>
            <a:lvl1pPr>
              <a:defRPr sz="2800" b="1">
                <a:solidFill>
                  <a:srgbClr val="005D26"/>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19965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044D94A-C16E-4847-81B8-735B143DF37A}"/>
              </a:ext>
            </a:extLst>
          </p:cNvPr>
          <p:cNvSpPr>
            <a:spLocks noGrp="1"/>
          </p:cNvSpPr>
          <p:nvPr>
            <p:ph sz="half" idx="1"/>
          </p:nvPr>
        </p:nvSpPr>
        <p:spPr>
          <a:xfrm>
            <a:off x="490450" y="1205433"/>
            <a:ext cx="5489171" cy="4952771"/>
          </a:xfrm>
        </p:spPr>
        <p:txBody>
          <a:bodyPr>
            <a:normAutofit/>
          </a:bodyPr>
          <a:lstStyle>
            <a:lvl1pPr>
              <a:defRPr sz="2400" b="1">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400">
                <a:solidFill>
                  <a:schemeClr val="bg2">
                    <a:lumMod val="75000"/>
                  </a:schemeClr>
                </a:solidFill>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D80ECB6D-E76C-41B9-A140-4D57996CB8FC}"/>
              </a:ext>
            </a:extLst>
          </p:cNvPr>
          <p:cNvSpPr>
            <a:spLocks noGrp="1"/>
          </p:cNvSpPr>
          <p:nvPr>
            <p:ph sz="half" idx="2"/>
          </p:nvPr>
        </p:nvSpPr>
        <p:spPr>
          <a:xfrm>
            <a:off x="6190210" y="1205433"/>
            <a:ext cx="5489171" cy="4952771"/>
          </a:xfrm>
        </p:spPr>
        <p:txBody>
          <a:bodyPr>
            <a:normAutofit/>
          </a:bodyPr>
          <a:lstStyle>
            <a:lvl1pPr>
              <a:defRPr sz="2400" b="1">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400">
                <a:solidFill>
                  <a:schemeClr val="bg2">
                    <a:lumMod val="75000"/>
                  </a:schemeClr>
                </a:solidFill>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Título 1">
            <a:extLst>
              <a:ext uri="{FF2B5EF4-FFF2-40B4-BE49-F238E27FC236}">
                <a16:creationId xmlns:a16="http://schemas.microsoft.com/office/drawing/2014/main" id="{E8118751-86EE-43D3-A2DA-8CD40BF82B26}"/>
              </a:ext>
            </a:extLst>
          </p:cNvPr>
          <p:cNvSpPr>
            <a:spLocks noGrp="1"/>
          </p:cNvSpPr>
          <p:nvPr>
            <p:ph type="title"/>
          </p:nvPr>
        </p:nvSpPr>
        <p:spPr>
          <a:xfrm>
            <a:off x="490449" y="365125"/>
            <a:ext cx="11188931" cy="549275"/>
          </a:xfrm>
        </p:spPr>
        <p:txBody>
          <a:bodyPr>
            <a:noAutofit/>
          </a:bodyPr>
          <a:lstStyle>
            <a:lvl1pPr>
              <a:defRPr sz="2800" b="1">
                <a:solidFill>
                  <a:srgbClr val="005D26"/>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839472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C2A2DE-F8AC-4A20-BCD9-1314B180C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E2FD614-3224-441F-9156-B80F10B39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200832698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Lst>
  <p:txStyles>
    <p:titleStyle>
      <a:lvl1pPr algn="l" defTabSz="914400" rtl="0" eaLnBrk="1" latinLnBrk="0" hangingPunct="1">
        <a:lnSpc>
          <a:spcPct val="90000"/>
        </a:lnSpc>
        <a:spcBef>
          <a:spcPct val="0"/>
        </a:spcBef>
        <a:buNone/>
        <a:defRPr sz="2400" b="1" kern="1200">
          <a:solidFill>
            <a:schemeClr val="bg2">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7C199-83AA-4773-A6E2-FE12BC2E48A1}"/>
              </a:ext>
            </a:extLst>
          </p:cNvPr>
          <p:cNvSpPr>
            <a:spLocks noGrp="1"/>
          </p:cNvSpPr>
          <p:nvPr>
            <p:ph type="ctrTitle"/>
          </p:nvPr>
        </p:nvSpPr>
        <p:spPr>
          <a:xfrm>
            <a:off x="7063408" y="5449178"/>
            <a:ext cx="4994749" cy="1015068"/>
          </a:xfrm>
        </p:spPr>
        <p:txBody>
          <a:bodyPr>
            <a:noAutofit/>
          </a:bodyPr>
          <a:lstStyle/>
          <a:p>
            <a:r>
              <a:rPr lang="es-ES" sz="3000" dirty="0"/>
              <a:t>ELEMENTOS DE PROTECCIÓN PERSONAL </a:t>
            </a:r>
            <a:r>
              <a:rPr lang="es-ES" sz="2500" dirty="0"/>
              <a:t>(uso, cuidado y disposición)</a:t>
            </a:r>
            <a:endParaRPr lang="es-CO" sz="2500" dirty="0"/>
          </a:p>
        </p:txBody>
      </p:sp>
      <p:pic>
        <p:nvPicPr>
          <p:cNvPr id="4" name="Imagen 3">
            <a:extLst>
              <a:ext uri="{FF2B5EF4-FFF2-40B4-BE49-F238E27FC236}">
                <a16:creationId xmlns:a16="http://schemas.microsoft.com/office/drawing/2014/main" id="{30947A48-ADB4-45BD-812D-D5BE21DE36D4}"/>
              </a:ext>
            </a:extLst>
          </p:cNvPr>
          <p:cNvPicPr>
            <a:picLocks noChangeAspect="1"/>
          </p:cNvPicPr>
          <p:nvPr/>
        </p:nvPicPr>
        <p:blipFill>
          <a:blip r:embed="rId2"/>
          <a:stretch>
            <a:fillRect/>
          </a:stretch>
        </p:blipFill>
        <p:spPr>
          <a:xfrm>
            <a:off x="8082375" y="3173505"/>
            <a:ext cx="3802207" cy="1337067"/>
          </a:xfrm>
          <a:prstGeom prst="rect">
            <a:avLst/>
          </a:prstGeom>
        </p:spPr>
      </p:pic>
    </p:spTree>
    <p:extLst>
      <p:ext uri="{BB962C8B-B14F-4D97-AF65-F5344CB8AC3E}">
        <p14:creationId xmlns:p14="http://schemas.microsoft.com/office/powerpoint/2010/main" val="1145489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666BCDB8-641D-4CE0-827E-44FC4A02E9A4}"/>
              </a:ext>
            </a:extLst>
          </p:cNvPr>
          <p:cNvSpPr>
            <a:spLocks noGrp="1"/>
          </p:cNvSpPr>
          <p:nvPr>
            <p:ph type="title"/>
          </p:nvPr>
        </p:nvSpPr>
        <p:spPr>
          <a:xfrm>
            <a:off x="434413" y="176866"/>
            <a:ext cx="11188700" cy="549275"/>
          </a:xfrm>
        </p:spPr>
        <p:txBody>
          <a:bodyPr/>
          <a:lstStyle/>
          <a:p>
            <a:r>
              <a:rPr lang="es-CO" dirty="0"/>
              <a:t>ELEMENTOS DE PROTECCIÓN DE CABEZA</a:t>
            </a:r>
          </a:p>
        </p:txBody>
      </p:sp>
      <p:pic>
        <p:nvPicPr>
          <p:cNvPr id="3" name="Imagen 2">
            <a:extLst>
              <a:ext uri="{FF2B5EF4-FFF2-40B4-BE49-F238E27FC236}">
                <a16:creationId xmlns:a16="http://schemas.microsoft.com/office/drawing/2014/main" id="{437D6B2A-984A-45C4-9518-255B08C190C1}"/>
              </a:ext>
            </a:extLst>
          </p:cNvPr>
          <p:cNvPicPr>
            <a:picLocks noChangeAspect="1"/>
          </p:cNvPicPr>
          <p:nvPr/>
        </p:nvPicPr>
        <p:blipFill rotWithShape="1">
          <a:blip r:embed="rId2"/>
          <a:srcRect t="1803"/>
          <a:stretch/>
        </p:blipFill>
        <p:spPr>
          <a:xfrm>
            <a:off x="336258" y="713177"/>
            <a:ext cx="9856613" cy="5967957"/>
          </a:xfrm>
          <a:prstGeom prst="rect">
            <a:avLst/>
          </a:prstGeom>
        </p:spPr>
      </p:pic>
    </p:spTree>
    <p:extLst>
      <p:ext uri="{BB962C8B-B14F-4D97-AF65-F5344CB8AC3E}">
        <p14:creationId xmlns:p14="http://schemas.microsoft.com/office/powerpoint/2010/main" val="2343805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3">
            <a:extLst>
              <a:ext uri="{FF2B5EF4-FFF2-40B4-BE49-F238E27FC236}">
                <a16:creationId xmlns:a16="http://schemas.microsoft.com/office/drawing/2014/main" id="{9C422EF6-923A-4442-8A7C-6F85B9ABE11D}"/>
              </a:ext>
            </a:extLst>
          </p:cNvPr>
          <p:cNvSpPr>
            <a:spLocks noGrp="1"/>
          </p:cNvSpPr>
          <p:nvPr>
            <p:ph type="title"/>
          </p:nvPr>
        </p:nvSpPr>
        <p:spPr>
          <a:xfrm>
            <a:off x="501650" y="459254"/>
            <a:ext cx="11188700" cy="549275"/>
          </a:xfrm>
        </p:spPr>
        <p:txBody>
          <a:bodyPr/>
          <a:lstStyle/>
          <a:p>
            <a:r>
              <a:rPr lang="es-CO" dirty="0"/>
              <a:t>ELEMENTOS DE PROTECCIÓN DE CABEZA</a:t>
            </a:r>
          </a:p>
        </p:txBody>
      </p:sp>
      <p:pic>
        <p:nvPicPr>
          <p:cNvPr id="10" name="Imagen 9">
            <a:extLst>
              <a:ext uri="{FF2B5EF4-FFF2-40B4-BE49-F238E27FC236}">
                <a16:creationId xmlns:a16="http://schemas.microsoft.com/office/drawing/2014/main" id="{67529CAE-C2D5-408A-A1A4-3FEA34ACD1AA}"/>
              </a:ext>
            </a:extLst>
          </p:cNvPr>
          <p:cNvPicPr>
            <a:picLocks noChangeAspect="1"/>
          </p:cNvPicPr>
          <p:nvPr/>
        </p:nvPicPr>
        <p:blipFill>
          <a:blip r:embed="rId2"/>
          <a:stretch>
            <a:fillRect/>
          </a:stretch>
        </p:blipFill>
        <p:spPr>
          <a:xfrm>
            <a:off x="627914" y="1462377"/>
            <a:ext cx="6525536" cy="3933245"/>
          </a:xfrm>
          <a:prstGeom prst="rect">
            <a:avLst/>
          </a:prstGeom>
        </p:spPr>
      </p:pic>
      <p:pic>
        <p:nvPicPr>
          <p:cNvPr id="6146" name="Picture 2" descr="Dispensación en el medio de la nada Desesperado casco gif dulce voluntario  póngase en fila">
            <a:extLst>
              <a:ext uri="{FF2B5EF4-FFF2-40B4-BE49-F238E27FC236}">
                <a16:creationId xmlns:a16="http://schemas.microsoft.com/office/drawing/2014/main" id="{EEBAF1D1-A407-4B10-BD5E-0299CA7F6A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3864" y="1620642"/>
            <a:ext cx="3529582" cy="352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07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3">
            <a:extLst>
              <a:ext uri="{FF2B5EF4-FFF2-40B4-BE49-F238E27FC236}">
                <a16:creationId xmlns:a16="http://schemas.microsoft.com/office/drawing/2014/main" id="{9C422EF6-923A-4442-8A7C-6F85B9ABE11D}"/>
              </a:ext>
            </a:extLst>
          </p:cNvPr>
          <p:cNvSpPr>
            <a:spLocks noGrp="1"/>
          </p:cNvSpPr>
          <p:nvPr>
            <p:ph type="title"/>
          </p:nvPr>
        </p:nvSpPr>
        <p:spPr>
          <a:xfrm>
            <a:off x="770590" y="432360"/>
            <a:ext cx="11188700" cy="549275"/>
          </a:xfrm>
        </p:spPr>
        <p:txBody>
          <a:bodyPr/>
          <a:lstStyle/>
          <a:p>
            <a:r>
              <a:rPr lang="es-CO" sz="3000" dirty="0"/>
              <a:t>ELEMENTOS DE PROTECCIÓN ROSTRO Y OJOS</a:t>
            </a:r>
          </a:p>
        </p:txBody>
      </p:sp>
      <p:sp>
        <p:nvSpPr>
          <p:cNvPr id="5" name="2 Marcador de contenido">
            <a:extLst>
              <a:ext uri="{FF2B5EF4-FFF2-40B4-BE49-F238E27FC236}">
                <a16:creationId xmlns:a16="http://schemas.microsoft.com/office/drawing/2014/main" id="{D1E78DF3-2441-4D6D-AE84-236C8EF9E785}"/>
              </a:ext>
            </a:extLst>
          </p:cNvPr>
          <p:cNvSpPr>
            <a:spLocks noGrp="1"/>
          </p:cNvSpPr>
          <p:nvPr>
            <p:ph idx="1"/>
          </p:nvPr>
        </p:nvSpPr>
        <p:spPr>
          <a:xfrm>
            <a:off x="770590" y="1247887"/>
            <a:ext cx="10457703" cy="4389120"/>
          </a:xfrm>
        </p:spPr>
        <p:txBody>
          <a:bodyPr>
            <a:normAutofit/>
          </a:bodyPr>
          <a:lstStyle/>
          <a:p>
            <a:pPr marL="0" indent="0" algn="just">
              <a:buNone/>
            </a:pPr>
            <a:r>
              <a:rPr lang="es-CO" b="0" dirty="0">
                <a:solidFill>
                  <a:schemeClr val="tx1"/>
                </a:solidFill>
                <a:latin typeface="+mn-lt"/>
              </a:rPr>
              <a:t>Los elementos de protección personal oculares y facial son elementos que tienen como misión, evitar o minimizar lesiones en la cara o los ojos, mientras se trabaja.</a:t>
            </a:r>
          </a:p>
          <a:p>
            <a:pPr algn="just"/>
            <a:endParaRPr lang="es-CO" b="0" dirty="0">
              <a:solidFill>
                <a:schemeClr val="tx1"/>
              </a:solidFill>
              <a:latin typeface="+mn-lt"/>
            </a:endParaRPr>
          </a:p>
          <a:p>
            <a:pPr marL="0" indent="0" algn="just">
              <a:buNone/>
            </a:pPr>
            <a:r>
              <a:rPr lang="es-CO" b="0" dirty="0">
                <a:solidFill>
                  <a:schemeClr val="tx1"/>
                </a:solidFill>
                <a:latin typeface="+mn-lt"/>
              </a:rPr>
              <a:t>Estos se clasifican en:</a:t>
            </a:r>
          </a:p>
          <a:p>
            <a:pPr algn="just"/>
            <a:r>
              <a:rPr lang="es-CO" b="0" dirty="0">
                <a:solidFill>
                  <a:schemeClr val="tx1"/>
                </a:solidFill>
                <a:latin typeface="+mn-lt"/>
              </a:rPr>
              <a:t>Gafas</a:t>
            </a:r>
          </a:p>
          <a:p>
            <a:pPr algn="just"/>
            <a:r>
              <a:rPr lang="es-CO" b="0" dirty="0">
                <a:solidFill>
                  <a:schemeClr val="tx1"/>
                </a:solidFill>
                <a:latin typeface="+mn-lt"/>
              </a:rPr>
              <a:t>Monogafas</a:t>
            </a:r>
          </a:p>
          <a:p>
            <a:pPr algn="just"/>
            <a:r>
              <a:rPr lang="es-CO" b="0" dirty="0">
                <a:solidFill>
                  <a:schemeClr val="tx1"/>
                </a:solidFill>
                <a:latin typeface="+mn-lt"/>
              </a:rPr>
              <a:t>Caretas</a:t>
            </a:r>
          </a:p>
        </p:txBody>
      </p:sp>
      <p:sp>
        <p:nvSpPr>
          <p:cNvPr id="6" name="2 Marcador de contenido">
            <a:extLst>
              <a:ext uri="{FF2B5EF4-FFF2-40B4-BE49-F238E27FC236}">
                <a16:creationId xmlns:a16="http://schemas.microsoft.com/office/drawing/2014/main" id="{27B185CC-0B09-4C33-A019-EF1D49787606}"/>
              </a:ext>
            </a:extLst>
          </p:cNvPr>
          <p:cNvSpPr txBox="1">
            <a:spLocks/>
          </p:cNvSpPr>
          <p:nvPr/>
        </p:nvSpPr>
        <p:spPr>
          <a:xfrm>
            <a:off x="5999441" y="2980113"/>
            <a:ext cx="5405717" cy="2818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bg2">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b="0" dirty="0">
                <a:solidFill>
                  <a:schemeClr val="tx1"/>
                </a:solidFill>
                <a:latin typeface="+mn-lt"/>
              </a:rPr>
              <a:t>Penetración de partículas proyectadas</a:t>
            </a:r>
          </a:p>
          <a:p>
            <a:r>
              <a:rPr lang="es-CO" b="0" dirty="0">
                <a:solidFill>
                  <a:schemeClr val="tx1"/>
                </a:solidFill>
                <a:latin typeface="+mn-lt"/>
              </a:rPr>
              <a:t>Quemaduras e irritaciones por rayos ultravioletas</a:t>
            </a:r>
          </a:p>
          <a:p>
            <a:r>
              <a:rPr lang="es-CO" b="0" dirty="0">
                <a:solidFill>
                  <a:schemeClr val="tx1"/>
                </a:solidFill>
                <a:latin typeface="+mn-lt"/>
              </a:rPr>
              <a:t> Salpicaduras de sangre o pequeños trozos de hueso</a:t>
            </a:r>
          </a:p>
          <a:p>
            <a:r>
              <a:rPr lang="es-MX" b="0" dirty="0">
                <a:solidFill>
                  <a:schemeClr val="tx1"/>
                </a:solidFill>
                <a:latin typeface="+mn-lt"/>
              </a:rPr>
              <a:t>Trabajos de limpieza a presión</a:t>
            </a:r>
            <a:r>
              <a:rPr lang="es-CO" b="0" dirty="0">
                <a:solidFill>
                  <a:schemeClr val="tx1"/>
                </a:solidFill>
                <a:latin typeface="+mn-lt"/>
              </a:rPr>
              <a:t>.</a:t>
            </a:r>
          </a:p>
        </p:txBody>
      </p:sp>
      <p:sp>
        <p:nvSpPr>
          <p:cNvPr id="7" name="8 Rectángulo">
            <a:extLst>
              <a:ext uri="{FF2B5EF4-FFF2-40B4-BE49-F238E27FC236}">
                <a16:creationId xmlns:a16="http://schemas.microsoft.com/office/drawing/2014/main" id="{ADEE038A-3AA1-4BE8-856C-46E7984D81E5}"/>
              </a:ext>
            </a:extLst>
          </p:cNvPr>
          <p:cNvSpPr/>
          <p:nvPr/>
        </p:nvSpPr>
        <p:spPr>
          <a:xfrm>
            <a:off x="5999441" y="2403252"/>
            <a:ext cx="7022903" cy="41549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2100" b="1" dirty="0">
                <a:solidFill>
                  <a:srgbClr val="005D26"/>
                </a:solidFill>
                <a:latin typeface="Century Gothic" panose="020B0502020202020204" pitchFamily="34" charset="0"/>
                <a:ea typeface="+mj-ea"/>
                <a:cs typeface="+mj-cs"/>
              </a:rPr>
              <a:t>¿De que peligros protegen? </a:t>
            </a:r>
            <a:endParaRPr lang="es-CO" sz="2100" b="1" dirty="0">
              <a:solidFill>
                <a:srgbClr val="005D26"/>
              </a:solidFill>
              <a:latin typeface="Century Gothic" panose="020B0502020202020204" pitchFamily="34" charset="0"/>
              <a:ea typeface="+mj-ea"/>
              <a:cs typeface="+mj-cs"/>
            </a:endParaRPr>
          </a:p>
        </p:txBody>
      </p:sp>
      <p:pic>
        <p:nvPicPr>
          <p:cNvPr id="8194" name="Picture 2" descr="Lentes de Seguridad 3M - Inmedika">
            <a:extLst>
              <a:ext uri="{FF2B5EF4-FFF2-40B4-BE49-F238E27FC236}">
                <a16:creationId xmlns:a16="http://schemas.microsoft.com/office/drawing/2014/main" id="{4CB95E32-E832-486B-A104-71727D598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964" y="3549458"/>
            <a:ext cx="2805112" cy="252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759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3F88E05D-FFD0-43E7-AED1-1FE80A61056D}"/>
              </a:ext>
            </a:extLst>
          </p:cNvPr>
          <p:cNvSpPr>
            <a:spLocks noGrp="1"/>
          </p:cNvSpPr>
          <p:nvPr>
            <p:ph type="title"/>
          </p:nvPr>
        </p:nvSpPr>
        <p:spPr>
          <a:xfrm>
            <a:off x="736300" y="272340"/>
            <a:ext cx="11188700" cy="549275"/>
          </a:xfrm>
        </p:spPr>
        <p:txBody>
          <a:bodyPr/>
          <a:lstStyle/>
          <a:p>
            <a:r>
              <a:rPr lang="es-CO" sz="3000" dirty="0"/>
              <a:t>ELEMENTOS DE PROTECCIÓN ROSTRO Y OJOS</a:t>
            </a:r>
          </a:p>
        </p:txBody>
      </p:sp>
      <p:pic>
        <p:nvPicPr>
          <p:cNvPr id="6" name="Protección de los ojos y la vista.">
            <a:hlinkClick r:id="" action="ppaction://media"/>
            <a:extLst>
              <a:ext uri="{FF2B5EF4-FFF2-40B4-BE49-F238E27FC236}">
                <a16:creationId xmlns:a16="http://schemas.microsoft.com/office/drawing/2014/main" id="{21D556D8-F765-4A1C-BCD6-3EE6E5EAFD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5770" y="925829"/>
            <a:ext cx="11479230" cy="5762863"/>
          </a:xfrm>
          <a:prstGeom prst="rect">
            <a:avLst/>
          </a:prstGeom>
        </p:spPr>
      </p:pic>
    </p:spTree>
    <p:extLst>
      <p:ext uri="{BB962C8B-B14F-4D97-AF65-F5344CB8AC3E}">
        <p14:creationId xmlns:p14="http://schemas.microsoft.com/office/powerpoint/2010/main" val="297450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3F88E05D-FFD0-43E7-AED1-1FE80A61056D}"/>
              </a:ext>
            </a:extLst>
          </p:cNvPr>
          <p:cNvSpPr>
            <a:spLocks noGrp="1"/>
          </p:cNvSpPr>
          <p:nvPr>
            <p:ph type="title"/>
          </p:nvPr>
        </p:nvSpPr>
        <p:spPr>
          <a:xfrm>
            <a:off x="736300" y="272340"/>
            <a:ext cx="11188700" cy="549275"/>
          </a:xfrm>
        </p:spPr>
        <p:txBody>
          <a:bodyPr/>
          <a:lstStyle/>
          <a:p>
            <a:r>
              <a:rPr lang="es-CO" sz="3000" dirty="0"/>
              <a:t>ELEMENTOS DE PROTECCIÓN ROSTRO Y OJOS</a:t>
            </a:r>
          </a:p>
        </p:txBody>
      </p:sp>
      <p:pic>
        <p:nvPicPr>
          <p:cNvPr id="3" name="Imagen 2">
            <a:extLst>
              <a:ext uri="{FF2B5EF4-FFF2-40B4-BE49-F238E27FC236}">
                <a16:creationId xmlns:a16="http://schemas.microsoft.com/office/drawing/2014/main" id="{928BB54B-B88B-4C55-871D-1099B5A3DCB4}"/>
              </a:ext>
            </a:extLst>
          </p:cNvPr>
          <p:cNvPicPr>
            <a:picLocks noChangeAspect="1"/>
          </p:cNvPicPr>
          <p:nvPr/>
        </p:nvPicPr>
        <p:blipFill>
          <a:blip r:embed="rId2"/>
          <a:stretch>
            <a:fillRect/>
          </a:stretch>
        </p:blipFill>
        <p:spPr>
          <a:xfrm>
            <a:off x="236443" y="1243852"/>
            <a:ext cx="7264535" cy="4370295"/>
          </a:xfrm>
          <a:prstGeom prst="rect">
            <a:avLst/>
          </a:prstGeom>
        </p:spPr>
      </p:pic>
      <p:pic>
        <p:nvPicPr>
          <p:cNvPr id="9218" name="Picture 2" descr="Programa de Protección Ocular y Facial - PDF Descargar libre">
            <a:extLst>
              <a:ext uri="{FF2B5EF4-FFF2-40B4-BE49-F238E27FC236}">
                <a16:creationId xmlns:a16="http://schemas.microsoft.com/office/drawing/2014/main" id="{055B6DBC-C4C6-4447-BF7E-F022DD111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949" y="2310895"/>
            <a:ext cx="4210051" cy="258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90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3">
            <a:extLst>
              <a:ext uri="{FF2B5EF4-FFF2-40B4-BE49-F238E27FC236}">
                <a16:creationId xmlns:a16="http://schemas.microsoft.com/office/drawing/2014/main" id="{13F6416C-1405-DD69-8CFF-7D77B6290AC5}"/>
              </a:ext>
            </a:extLst>
          </p:cNvPr>
          <p:cNvSpPr>
            <a:spLocks noGrp="1"/>
          </p:cNvSpPr>
          <p:nvPr>
            <p:ph type="title"/>
          </p:nvPr>
        </p:nvSpPr>
        <p:spPr>
          <a:xfrm>
            <a:off x="347141" y="362604"/>
            <a:ext cx="11188931" cy="673464"/>
          </a:xfrm>
        </p:spPr>
        <p:txBody>
          <a:bodyPr/>
          <a:lstStyle/>
          <a:p>
            <a:pPr algn="ctr"/>
            <a:r>
              <a:rPr lang="es-ES" dirty="0"/>
              <a:t>  ELEMENTOS DE PROTECCION SISTEMA RESPIRATORIO</a:t>
            </a:r>
            <a:endParaRPr lang="es-CO" sz="3500" dirty="0"/>
          </a:p>
        </p:txBody>
      </p:sp>
      <p:pic>
        <p:nvPicPr>
          <p:cNvPr id="5" name="Imagen 4">
            <a:extLst>
              <a:ext uri="{FF2B5EF4-FFF2-40B4-BE49-F238E27FC236}">
                <a16:creationId xmlns:a16="http://schemas.microsoft.com/office/drawing/2014/main" id="{4F12BF10-2859-4AF1-86E5-DA9812ABDD68}"/>
              </a:ext>
            </a:extLst>
          </p:cNvPr>
          <p:cNvPicPr>
            <a:picLocks noChangeAspect="1"/>
          </p:cNvPicPr>
          <p:nvPr/>
        </p:nvPicPr>
        <p:blipFill>
          <a:blip r:embed="rId2"/>
          <a:stretch>
            <a:fillRect/>
          </a:stretch>
        </p:blipFill>
        <p:spPr>
          <a:xfrm>
            <a:off x="913196" y="988125"/>
            <a:ext cx="10797688" cy="4881750"/>
          </a:xfrm>
          <a:prstGeom prst="rect">
            <a:avLst/>
          </a:prstGeom>
        </p:spPr>
      </p:pic>
    </p:spTree>
    <p:extLst>
      <p:ext uri="{BB962C8B-B14F-4D97-AF65-F5344CB8AC3E}">
        <p14:creationId xmlns:p14="http://schemas.microsoft.com/office/powerpoint/2010/main" val="55511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3">
            <a:extLst>
              <a:ext uri="{FF2B5EF4-FFF2-40B4-BE49-F238E27FC236}">
                <a16:creationId xmlns:a16="http://schemas.microsoft.com/office/drawing/2014/main" id="{13F6416C-1405-DD69-8CFF-7D77B6290AC5}"/>
              </a:ext>
            </a:extLst>
          </p:cNvPr>
          <p:cNvSpPr>
            <a:spLocks noGrp="1"/>
          </p:cNvSpPr>
          <p:nvPr>
            <p:ph type="title"/>
          </p:nvPr>
        </p:nvSpPr>
        <p:spPr>
          <a:xfrm>
            <a:off x="632012" y="324448"/>
            <a:ext cx="10165976" cy="673464"/>
          </a:xfrm>
        </p:spPr>
        <p:txBody>
          <a:bodyPr/>
          <a:lstStyle/>
          <a:p>
            <a:r>
              <a:rPr lang="es-ES" sz="2600" dirty="0"/>
              <a:t>ELEMENTOS DE PROTECCIÓN </a:t>
            </a:r>
            <a:br>
              <a:rPr lang="es-ES" sz="2600" dirty="0"/>
            </a:br>
            <a:r>
              <a:rPr lang="es-ES" sz="2600" dirty="0"/>
              <a:t>SISTEMA RESPIRATORIO</a:t>
            </a:r>
            <a:endParaRPr lang="es-CO" sz="2600" dirty="0"/>
          </a:p>
        </p:txBody>
      </p:sp>
      <p:pic>
        <p:nvPicPr>
          <p:cNvPr id="3" name="Imagen 2">
            <a:extLst>
              <a:ext uri="{FF2B5EF4-FFF2-40B4-BE49-F238E27FC236}">
                <a16:creationId xmlns:a16="http://schemas.microsoft.com/office/drawing/2014/main" id="{9B6A3CDE-DB1B-49FF-8AFE-DA3915092FD7}"/>
              </a:ext>
            </a:extLst>
          </p:cNvPr>
          <p:cNvPicPr>
            <a:picLocks noChangeAspect="1"/>
          </p:cNvPicPr>
          <p:nvPr/>
        </p:nvPicPr>
        <p:blipFill>
          <a:blip r:embed="rId2"/>
          <a:stretch>
            <a:fillRect/>
          </a:stretch>
        </p:blipFill>
        <p:spPr>
          <a:xfrm>
            <a:off x="406024" y="1408282"/>
            <a:ext cx="5689976" cy="4293269"/>
          </a:xfrm>
          <a:prstGeom prst="rect">
            <a:avLst/>
          </a:prstGeom>
        </p:spPr>
      </p:pic>
      <p:pic>
        <p:nvPicPr>
          <p:cNvPr id="6" name="Picture 2">
            <a:extLst>
              <a:ext uri="{FF2B5EF4-FFF2-40B4-BE49-F238E27FC236}">
                <a16:creationId xmlns:a16="http://schemas.microsoft.com/office/drawing/2014/main" id="{E0A9BA29-7E60-4190-91E0-8C4785ECF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78" t="18399" r="35157" b="13300"/>
          <a:stretch/>
        </p:blipFill>
        <p:spPr bwMode="auto">
          <a:xfrm>
            <a:off x="6215336" y="324448"/>
            <a:ext cx="5976664" cy="646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420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3">
            <a:extLst>
              <a:ext uri="{FF2B5EF4-FFF2-40B4-BE49-F238E27FC236}">
                <a16:creationId xmlns:a16="http://schemas.microsoft.com/office/drawing/2014/main" id="{13F6416C-1405-DD69-8CFF-7D77B6290AC5}"/>
              </a:ext>
            </a:extLst>
          </p:cNvPr>
          <p:cNvSpPr>
            <a:spLocks noGrp="1"/>
          </p:cNvSpPr>
          <p:nvPr>
            <p:ph type="title"/>
          </p:nvPr>
        </p:nvSpPr>
        <p:spPr>
          <a:xfrm>
            <a:off x="632012" y="324448"/>
            <a:ext cx="10165976" cy="673464"/>
          </a:xfrm>
        </p:spPr>
        <p:txBody>
          <a:bodyPr/>
          <a:lstStyle/>
          <a:p>
            <a:r>
              <a:rPr lang="es-ES" sz="2600" dirty="0"/>
              <a:t>ELEMENTOS DE PROTECCIÓN SISTEMA RESPIRATORIO (Alta Eficiencia Con Filtro)</a:t>
            </a:r>
            <a:endParaRPr lang="es-CO" sz="2600" dirty="0"/>
          </a:p>
        </p:txBody>
      </p:sp>
      <p:sp>
        <p:nvSpPr>
          <p:cNvPr id="5" name="3 Rectángulo">
            <a:extLst>
              <a:ext uri="{FF2B5EF4-FFF2-40B4-BE49-F238E27FC236}">
                <a16:creationId xmlns:a16="http://schemas.microsoft.com/office/drawing/2014/main" id="{5603CA19-A1CC-459B-BBDC-AED4DF5B9FD2}"/>
              </a:ext>
            </a:extLst>
          </p:cNvPr>
          <p:cNvSpPr/>
          <p:nvPr/>
        </p:nvSpPr>
        <p:spPr>
          <a:xfrm>
            <a:off x="632011" y="1204960"/>
            <a:ext cx="10717307" cy="2554545"/>
          </a:xfrm>
          <a:prstGeom prst="rect">
            <a:avLst/>
          </a:prstGeom>
        </p:spPr>
        <p:txBody>
          <a:bodyPr wrap="square">
            <a:spAutoFit/>
          </a:bodyPr>
          <a:lstStyle/>
          <a:p>
            <a:pPr marL="285750" indent="-285750" algn="just">
              <a:buFont typeface="Arial" panose="020B0604020202020204" pitchFamily="34" charset="0"/>
              <a:buChar char="•"/>
            </a:pPr>
            <a:r>
              <a:rPr lang="es-ES" sz="1600" dirty="0"/>
              <a:t>Están diseñados específicamente para proporcionar protección respiratoria al crear un sello hermético contra la piel y no permitir que pasen partículas (&lt; 5 micras) que se encuentran en el aire, entre ellas, patógenos como virus y bacterias. La designación N95 indica que el respirador filtra al menos el 95% de las partículas que se encuentran en el aire. </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a:t>El usuario debe estar bien afeitado en la superficie de sellado con el rostro. </a:t>
            </a:r>
            <a:endParaRPr lang="es-CO" sz="1600" dirty="0"/>
          </a:p>
          <a:p>
            <a:pPr marL="285750" indent="-285750" algn="just">
              <a:buFont typeface="Arial" panose="020B0604020202020204" pitchFamily="34" charset="0"/>
              <a:buChar char="•"/>
            </a:pPr>
            <a:endParaRPr lang="es-CO" sz="1600" dirty="0"/>
          </a:p>
          <a:p>
            <a:pPr marL="285750" indent="-285750" algn="just">
              <a:buFont typeface="Arial" panose="020B0604020202020204" pitchFamily="34" charset="0"/>
              <a:buChar char="•"/>
            </a:pPr>
            <a:r>
              <a:rPr lang="es-ES" sz="1600" dirty="0"/>
              <a:t>Riesgo de contaminación si no se hace uso adecuado (colocación, retiro y desinfección).</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a:t>La válvula en los respiradores facilita la exhalación, evita que se humedezca la máscara, evita que se empañen las gafas, disminuye el calor y prolonga el tiempo de uso.</a:t>
            </a:r>
            <a:endParaRPr lang="es-CO" sz="1600" dirty="0"/>
          </a:p>
        </p:txBody>
      </p:sp>
      <p:pic>
        <p:nvPicPr>
          <p:cNvPr id="7" name="Picture 2">
            <a:extLst>
              <a:ext uri="{FF2B5EF4-FFF2-40B4-BE49-F238E27FC236}">
                <a16:creationId xmlns:a16="http://schemas.microsoft.com/office/drawing/2014/main" id="{54A1E8CA-90AC-402C-9EEC-2655342D03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73" t="55306" r="26221" b="22347"/>
          <a:stretch/>
        </p:blipFill>
        <p:spPr bwMode="auto">
          <a:xfrm>
            <a:off x="809342" y="3966553"/>
            <a:ext cx="595202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25302993-25AC-4886-9EDB-30728A1D63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530" t="18514" r="14905" b="48408"/>
          <a:stretch/>
        </p:blipFill>
        <p:spPr bwMode="auto">
          <a:xfrm>
            <a:off x="7036749" y="3966553"/>
            <a:ext cx="2309105"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98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3">
            <a:extLst>
              <a:ext uri="{FF2B5EF4-FFF2-40B4-BE49-F238E27FC236}">
                <a16:creationId xmlns:a16="http://schemas.microsoft.com/office/drawing/2014/main" id="{13F6416C-1405-DD69-8CFF-7D77B6290AC5}"/>
              </a:ext>
            </a:extLst>
          </p:cNvPr>
          <p:cNvSpPr>
            <a:spLocks noGrp="1"/>
          </p:cNvSpPr>
          <p:nvPr>
            <p:ph type="title"/>
          </p:nvPr>
        </p:nvSpPr>
        <p:spPr>
          <a:xfrm>
            <a:off x="632012" y="324448"/>
            <a:ext cx="10165976" cy="673464"/>
          </a:xfrm>
        </p:spPr>
        <p:txBody>
          <a:bodyPr/>
          <a:lstStyle/>
          <a:p>
            <a:r>
              <a:rPr lang="es-ES" sz="2600" dirty="0"/>
              <a:t>ELEMENTOS DE PROTECCIÓN SISTEMA RESPIRATORIO</a:t>
            </a:r>
            <a:endParaRPr lang="es-CO" sz="2600" dirty="0"/>
          </a:p>
        </p:txBody>
      </p:sp>
      <p:pic>
        <p:nvPicPr>
          <p:cNvPr id="5" name="Picture 2">
            <a:extLst>
              <a:ext uri="{FF2B5EF4-FFF2-40B4-BE49-F238E27FC236}">
                <a16:creationId xmlns:a16="http://schemas.microsoft.com/office/drawing/2014/main" id="{FEEC1927-9595-4E35-919C-B743566CAF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52" t="32604" r="21666" b="18564"/>
          <a:stretch/>
        </p:blipFill>
        <p:spPr bwMode="auto">
          <a:xfrm>
            <a:off x="632012" y="794212"/>
            <a:ext cx="9916485" cy="517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6845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3">
            <a:extLst>
              <a:ext uri="{FF2B5EF4-FFF2-40B4-BE49-F238E27FC236}">
                <a16:creationId xmlns:a16="http://schemas.microsoft.com/office/drawing/2014/main" id="{13F6416C-1405-DD69-8CFF-7D77B6290AC5}"/>
              </a:ext>
            </a:extLst>
          </p:cNvPr>
          <p:cNvSpPr>
            <a:spLocks noGrp="1"/>
          </p:cNvSpPr>
          <p:nvPr>
            <p:ph type="title"/>
          </p:nvPr>
        </p:nvSpPr>
        <p:spPr>
          <a:xfrm>
            <a:off x="632012" y="324448"/>
            <a:ext cx="10165976" cy="673464"/>
          </a:xfrm>
        </p:spPr>
        <p:txBody>
          <a:bodyPr/>
          <a:lstStyle/>
          <a:p>
            <a:r>
              <a:rPr lang="es-ES" sz="2600" dirty="0"/>
              <a:t>ELEMENTOS DE PROTECCIÓN SISTEMA RESPIRATORIO</a:t>
            </a:r>
            <a:endParaRPr lang="es-CO" sz="2600" dirty="0"/>
          </a:p>
        </p:txBody>
      </p:sp>
      <p:pic>
        <p:nvPicPr>
          <p:cNvPr id="4" name="Picture 2">
            <a:extLst>
              <a:ext uri="{FF2B5EF4-FFF2-40B4-BE49-F238E27FC236}">
                <a16:creationId xmlns:a16="http://schemas.microsoft.com/office/drawing/2014/main" id="{F1BB1B64-6C92-42A3-B4AC-28569B0C9E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32258" r="19784" b="21251"/>
          <a:stretch/>
        </p:blipFill>
        <p:spPr bwMode="auto">
          <a:xfrm>
            <a:off x="807438" y="997912"/>
            <a:ext cx="9815124" cy="501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84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55E0991-FB22-B007-5CEB-6777CDD42B43}"/>
              </a:ext>
            </a:extLst>
          </p:cNvPr>
          <p:cNvSpPr>
            <a:spLocks noGrp="1"/>
          </p:cNvSpPr>
          <p:nvPr>
            <p:ph type="title"/>
          </p:nvPr>
        </p:nvSpPr>
        <p:spPr>
          <a:xfrm>
            <a:off x="594601" y="590707"/>
            <a:ext cx="10863349" cy="549275"/>
          </a:xfrm>
        </p:spPr>
        <p:txBody>
          <a:bodyPr/>
          <a:lstStyle/>
          <a:p>
            <a:r>
              <a:rPr lang="es-CO" sz="3500" dirty="0"/>
              <a:t>OBJETIVO</a:t>
            </a:r>
          </a:p>
        </p:txBody>
      </p:sp>
      <p:sp>
        <p:nvSpPr>
          <p:cNvPr id="7" name="Marcador de contenido 2">
            <a:extLst>
              <a:ext uri="{FF2B5EF4-FFF2-40B4-BE49-F238E27FC236}">
                <a16:creationId xmlns:a16="http://schemas.microsoft.com/office/drawing/2014/main" id="{72A129E8-00A1-4547-848F-17BD2B43035A}"/>
              </a:ext>
            </a:extLst>
          </p:cNvPr>
          <p:cNvSpPr>
            <a:spLocks noGrp="1"/>
          </p:cNvSpPr>
          <p:nvPr>
            <p:ph idx="1"/>
          </p:nvPr>
        </p:nvSpPr>
        <p:spPr>
          <a:xfrm>
            <a:off x="594601" y="1483114"/>
            <a:ext cx="11002797" cy="1381109"/>
          </a:xfrm>
        </p:spPr>
        <p:txBody>
          <a:bodyPr>
            <a:noAutofit/>
          </a:bodyPr>
          <a:lstStyle/>
          <a:p>
            <a:pPr marL="0" indent="0" algn="ctr">
              <a:lnSpc>
                <a:spcPct val="100000"/>
              </a:lnSpc>
              <a:spcBef>
                <a:spcPts val="0"/>
              </a:spcBef>
              <a:buNone/>
            </a:pPr>
            <a:r>
              <a:rPr lang="es-CO" sz="2000" b="0" dirty="0">
                <a:solidFill>
                  <a:schemeClr val="tx1">
                    <a:lumMod val="75000"/>
                  </a:schemeClr>
                </a:solidFill>
              </a:rPr>
              <a:t>Proporcionar conocimientos generales que permitan al trabajador identificar el uso correcto de los </a:t>
            </a:r>
            <a:r>
              <a:rPr lang="es-CO" sz="2000" dirty="0">
                <a:solidFill>
                  <a:schemeClr val="tx1">
                    <a:lumMod val="75000"/>
                  </a:schemeClr>
                </a:solidFill>
              </a:rPr>
              <a:t>Elementos de Protección Personal (EPP) </a:t>
            </a:r>
            <a:r>
              <a:rPr lang="es-CO" sz="2000" b="0" dirty="0">
                <a:solidFill>
                  <a:schemeClr val="tx1">
                    <a:lumMod val="75000"/>
                  </a:schemeClr>
                </a:solidFill>
              </a:rPr>
              <a:t>de acuerdo con la exposición del riesgo, con el fin de prevenir la  ocurrencia de accidentes o enfermedades laborales.</a:t>
            </a:r>
          </a:p>
        </p:txBody>
      </p:sp>
      <p:pic>
        <p:nvPicPr>
          <p:cNvPr id="1026" name="Picture 2" descr="Sabes qué es el equipo de protección personal (EPP)?">
            <a:extLst>
              <a:ext uri="{FF2B5EF4-FFF2-40B4-BE49-F238E27FC236}">
                <a16:creationId xmlns:a16="http://schemas.microsoft.com/office/drawing/2014/main" id="{0A97F071-6341-46E1-81DB-E633AAD4E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047" y="3032542"/>
            <a:ext cx="4598267" cy="3395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ñal Uso Obligatorio De Epp 30X15">
            <a:extLst>
              <a:ext uri="{FF2B5EF4-FFF2-40B4-BE49-F238E27FC236}">
                <a16:creationId xmlns:a16="http://schemas.microsoft.com/office/drawing/2014/main" id="{FC3F129F-CCDB-4ED7-839C-8248785D2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944" y="3207355"/>
            <a:ext cx="4079221" cy="272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210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FB49305-11E8-4DC4-B7C0-E82380072ECE}"/>
              </a:ext>
            </a:extLst>
          </p:cNvPr>
          <p:cNvPicPr>
            <a:picLocks noChangeAspect="1"/>
          </p:cNvPicPr>
          <p:nvPr/>
        </p:nvPicPr>
        <p:blipFill>
          <a:blip r:embed="rId2"/>
          <a:stretch>
            <a:fillRect/>
          </a:stretch>
        </p:blipFill>
        <p:spPr>
          <a:xfrm>
            <a:off x="591006" y="1085973"/>
            <a:ext cx="5752878" cy="4686053"/>
          </a:xfrm>
          <a:prstGeom prst="rect">
            <a:avLst/>
          </a:prstGeom>
        </p:spPr>
      </p:pic>
      <p:sp>
        <p:nvSpPr>
          <p:cNvPr id="7" name="Título 3">
            <a:extLst>
              <a:ext uri="{FF2B5EF4-FFF2-40B4-BE49-F238E27FC236}">
                <a16:creationId xmlns:a16="http://schemas.microsoft.com/office/drawing/2014/main" id="{930A6D7D-823C-4755-9D8A-95725D5FDD62}"/>
              </a:ext>
            </a:extLst>
          </p:cNvPr>
          <p:cNvSpPr>
            <a:spLocks noGrp="1"/>
          </p:cNvSpPr>
          <p:nvPr>
            <p:ph type="title"/>
          </p:nvPr>
        </p:nvSpPr>
        <p:spPr>
          <a:xfrm>
            <a:off x="490538" y="365125"/>
            <a:ext cx="11188700" cy="549275"/>
          </a:xfrm>
        </p:spPr>
        <p:txBody>
          <a:bodyPr/>
          <a:lstStyle/>
          <a:p>
            <a:pPr algn="ctr"/>
            <a:r>
              <a:rPr lang="es-CO" dirty="0"/>
              <a:t>ELEMENTOS DE PROTECCIÓN DE MANOS</a:t>
            </a:r>
          </a:p>
        </p:txBody>
      </p:sp>
      <p:pic>
        <p:nvPicPr>
          <p:cNvPr id="11266" name="Picture 2" descr="Guantes de seguridad: Características y mantenimiento">
            <a:extLst>
              <a:ext uri="{FF2B5EF4-FFF2-40B4-BE49-F238E27FC236}">
                <a16:creationId xmlns:a16="http://schemas.microsoft.com/office/drawing/2014/main" id="{CDD61B6D-6561-4A94-AB80-9D6439890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5276" y="1096902"/>
            <a:ext cx="3269798" cy="217590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ágenes de Limpieza Guantes Amarillos - Descarga gratuita en Freepik">
            <a:extLst>
              <a:ext uri="{FF2B5EF4-FFF2-40B4-BE49-F238E27FC236}">
                <a16:creationId xmlns:a16="http://schemas.microsoft.com/office/drawing/2014/main" id="{89DBE355-0074-4DEC-A3AD-68B0A0BEE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535" y="3429000"/>
            <a:ext cx="3269798" cy="217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321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D0D0002B-E58C-9D6C-CF9C-F9286B7FC063}"/>
              </a:ext>
            </a:extLst>
          </p:cNvPr>
          <p:cNvSpPr>
            <a:spLocks noGrp="1"/>
          </p:cNvSpPr>
          <p:nvPr>
            <p:ph type="title"/>
          </p:nvPr>
        </p:nvSpPr>
        <p:spPr>
          <a:xfrm>
            <a:off x="490538" y="365125"/>
            <a:ext cx="11188700" cy="549275"/>
          </a:xfrm>
        </p:spPr>
        <p:txBody>
          <a:bodyPr/>
          <a:lstStyle/>
          <a:p>
            <a:pPr algn="ctr"/>
            <a:r>
              <a:rPr lang="es-CO" dirty="0"/>
              <a:t>ELEMENTOS DE PROTECCIÓN DE MANOS</a:t>
            </a:r>
          </a:p>
        </p:txBody>
      </p:sp>
      <p:pic>
        <p:nvPicPr>
          <p:cNvPr id="8" name="Imagen 7" descr="Resultado de imagen para guantes nitrilo azul">
            <a:extLst>
              <a:ext uri="{FF2B5EF4-FFF2-40B4-BE49-F238E27FC236}">
                <a16:creationId xmlns:a16="http://schemas.microsoft.com/office/drawing/2014/main" id="{00000000-0008-0000-0000-0000250000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55103">
            <a:off x="-14155" y="664901"/>
            <a:ext cx="1781398" cy="1780408"/>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B07148B-58E9-1BED-8F2B-590BE83B1FFE}"/>
              </a:ext>
            </a:extLst>
          </p:cNvPr>
          <p:cNvSpPr txBox="1"/>
          <p:nvPr/>
        </p:nvSpPr>
        <p:spPr>
          <a:xfrm>
            <a:off x="1448997" y="1510029"/>
            <a:ext cx="6118707" cy="1877437"/>
          </a:xfrm>
          <a:prstGeom prst="rect">
            <a:avLst/>
          </a:prstGeom>
          <a:noFill/>
        </p:spPr>
        <p:txBody>
          <a:bodyPr wrap="square">
            <a:spAutoFit/>
          </a:bodyPr>
          <a:lstStyle/>
          <a:p>
            <a:pPr algn="just"/>
            <a:r>
              <a:rPr lang="pt-BR" sz="2000" b="1" u="sng" dirty="0">
                <a:solidFill>
                  <a:schemeClr val="bg2">
                    <a:lumMod val="50000"/>
                  </a:schemeClr>
                </a:solidFill>
                <a:latin typeface="Verdana" panose="020B0604030504040204" pitchFamily="34" charset="0"/>
                <a:ea typeface="Verdana" panose="020B0604030504040204" pitchFamily="34" charset="0"/>
                <a:cs typeface="Arial" panose="020B0604020202020204" pitchFamily="34" charset="0"/>
              </a:rPr>
              <a:t>Guantes de nitrilo o </a:t>
            </a:r>
            <a:r>
              <a:rPr lang="pt-BR" sz="2000" b="1" u="sng" dirty="0" err="1">
                <a:solidFill>
                  <a:schemeClr val="bg2">
                    <a:lumMod val="50000"/>
                  </a:schemeClr>
                </a:solidFill>
                <a:latin typeface="Verdana" panose="020B0604030504040204" pitchFamily="34" charset="0"/>
                <a:ea typeface="Verdana" panose="020B0604030504040204" pitchFamily="34" charset="0"/>
                <a:cs typeface="Arial" panose="020B0604020202020204" pitchFamily="34" charset="0"/>
              </a:rPr>
              <a:t>Latex</a:t>
            </a:r>
            <a:r>
              <a:rPr lang="pt-BR" sz="2000" b="1" u="sng" dirty="0">
                <a:solidFill>
                  <a:schemeClr val="bg2">
                    <a:lumMod val="50000"/>
                  </a:schemeClr>
                </a:solidFill>
                <a:latin typeface="Verdana" panose="020B0604030504040204" pitchFamily="34" charset="0"/>
                <a:ea typeface="Verdana" panose="020B0604030504040204" pitchFamily="34" charset="0"/>
                <a:cs typeface="Arial" panose="020B0604020202020204" pitchFamily="34" charset="0"/>
              </a:rPr>
              <a:t> </a:t>
            </a:r>
            <a:endParaRPr lang="es-CO" sz="2000" b="1" u="sng" dirty="0">
              <a:solidFill>
                <a:schemeClr val="bg2">
                  <a:lumMod val="50000"/>
                </a:schemeClr>
              </a:solidFill>
              <a:latin typeface="Verdana" panose="020B0604030504040204" pitchFamily="34" charset="0"/>
              <a:ea typeface="Verdana" panose="020B0604030504040204" pitchFamily="34" charset="0"/>
              <a:cs typeface="Arial" panose="020B0604020202020204" pitchFamily="34" charset="0"/>
            </a:endParaRPr>
          </a:p>
          <a:p>
            <a:pPr algn="just"/>
            <a:endParaRPr lang="es-ES" sz="1600" dirty="0">
              <a:solidFill>
                <a:srgbClr val="040C28"/>
              </a:solidFill>
              <a:latin typeface="Verdana" panose="020B0604030504040204" pitchFamily="34" charset="0"/>
              <a:ea typeface="Verdana" panose="020B0604030504040204" pitchFamily="34" charset="0"/>
            </a:endParaRPr>
          </a:p>
          <a:p>
            <a:pPr algn="just"/>
            <a:r>
              <a:rPr lang="es-ES" sz="1600" dirty="0">
                <a:solidFill>
                  <a:srgbClr val="040C28"/>
                </a:solidFill>
                <a:latin typeface="Verdana" panose="020B0604030504040204" pitchFamily="34" charset="0"/>
                <a:ea typeface="Verdana" panose="020B0604030504040204" pitchFamily="34" charset="0"/>
              </a:rPr>
              <a:t>Mantienen </a:t>
            </a:r>
            <a:r>
              <a:rPr lang="es-ES" sz="1600" b="0" i="0" dirty="0">
                <a:solidFill>
                  <a:srgbClr val="040C28"/>
                </a:solidFill>
                <a:effectLst/>
                <a:latin typeface="Verdana" panose="020B0604030504040204" pitchFamily="34" charset="0"/>
                <a:ea typeface="Verdana" panose="020B0604030504040204" pitchFamily="34" charset="0"/>
              </a:rPr>
              <a:t>las manos a salvo de bacterias, virus o sustancias contaminantes y nocivas para la piel al mismo tiempo que proporcionan alta comodidad y precisión</a:t>
            </a:r>
            <a:r>
              <a:rPr lang="es-ES" sz="1600" b="0" i="0" dirty="0">
                <a:solidFill>
                  <a:srgbClr val="202124"/>
                </a:solidFill>
                <a:effectLst/>
                <a:latin typeface="Verdana" panose="020B0604030504040204" pitchFamily="34" charset="0"/>
                <a:ea typeface="Verdana" panose="020B0604030504040204" pitchFamily="34" charset="0"/>
              </a:rPr>
              <a:t>. Otra de las propiedades de estos guantes es que son impermeables.</a:t>
            </a:r>
            <a:endParaRPr lang="es-CO" sz="1600" dirty="0">
              <a:latin typeface="Verdana" panose="020B0604030504040204" pitchFamily="34" charset="0"/>
              <a:ea typeface="Verdana" panose="020B0604030504040204" pitchFamily="34" charset="0"/>
            </a:endParaRPr>
          </a:p>
        </p:txBody>
      </p:sp>
      <p:sp>
        <p:nvSpPr>
          <p:cNvPr id="3" name="CuadroTexto 2">
            <a:extLst>
              <a:ext uri="{FF2B5EF4-FFF2-40B4-BE49-F238E27FC236}">
                <a16:creationId xmlns:a16="http://schemas.microsoft.com/office/drawing/2014/main" id="{598FB935-0E62-5DFC-6777-4DA7D4C5BBC4}"/>
              </a:ext>
            </a:extLst>
          </p:cNvPr>
          <p:cNvSpPr txBox="1"/>
          <p:nvPr/>
        </p:nvSpPr>
        <p:spPr>
          <a:xfrm>
            <a:off x="8283135" y="1941343"/>
            <a:ext cx="3253545" cy="1200329"/>
          </a:xfrm>
          <a:prstGeom prst="rect">
            <a:avLst/>
          </a:prstGeom>
          <a:noFill/>
        </p:spPr>
        <p:txBody>
          <a:bodyPr wrap="square">
            <a:spAutoFit/>
          </a:bodyPr>
          <a:lstStyle/>
          <a:p>
            <a:pPr algn="just"/>
            <a:r>
              <a:rPr lang="es-MX" dirty="0">
                <a:solidFill>
                  <a:schemeClr val="tx1">
                    <a:lumMod val="50000"/>
                  </a:schemeClr>
                </a:solidFill>
              </a:rPr>
              <a:t>Se debe utilizar siempre en las sedes donde se presta el servicio de odontología y cuando se este realizando procedimientos</a:t>
            </a:r>
            <a:endParaRPr lang="es-CO" dirty="0">
              <a:solidFill>
                <a:schemeClr val="tx1">
                  <a:lumMod val="50000"/>
                </a:schemeClr>
              </a:solidFill>
            </a:endParaRPr>
          </a:p>
        </p:txBody>
      </p:sp>
      <p:sp>
        <p:nvSpPr>
          <p:cNvPr id="11" name="CuadroTexto 10">
            <a:extLst>
              <a:ext uri="{FF2B5EF4-FFF2-40B4-BE49-F238E27FC236}">
                <a16:creationId xmlns:a16="http://schemas.microsoft.com/office/drawing/2014/main" id="{D86887D4-19DE-2A3A-A1BB-64C5C1460810}"/>
              </a:ext>
            </a:extLst>
          </p:cNvPr>
          <p:cNvSpPr txBox="1"/>
          <p:nvPr/>
        </p:nvSpPr>
        <p:spPr>
          <a:xfrm>
            <a:off x="1448999" y="3983095"/>
            <a:ext cx="6118705" cy="2092881"/>
          </a:xfrm>
          <a:prstGeom prst="rect">
            <a:avLst/>
          </a:prstGeom>
          <a:noFill/>
        </p:spPr>
        <p:txBody>
          <a:bodyPr wrap="square">
            <a:spAutoFit/>
          </a:bodyPr>
          <a:lstStyle/>
          <a:p>
            <a:r>
              <a:rPr lang="es-CO" sz="2000" b="1" u="sng" dirty="0">
                <a:solidFill>
                  <a:schemeClr val="bg2">
                    <a:lumMod val="50000"/>
                  </a:schemeClr>
                </a:solidFill>
                <a:latin typeface="Verdana" panose="020B0604030504040204" pitchFamily="34" charset="0"/>
                <a:ea typeface="Verdana" panose="020B0604030504040204" pitchFamily="34" charset="0"/>
                <a:cs typeface="Arial" panose="020B0604020202020204" pitchFamily="34" charset="0"/>
              </a:rPr>
              <a:t>Guantes de caucho </a:t>
            </a:r>
          </a:p>
          <a:p>
            <a:endParaRPr lang="es-MX" sz="2000" b="1" u="sng" dirty="0">
              <a:solidFill>
                <a:schemeClr val="bg2">
                  <a:lumMod val="50000"/>
                </a:schemeClr>
              </a:solidFill>
              <a:latin typeface="Verdana" panose="020B0604030504040204" pitchFamily="34" charset="0"/>
              <a:ea typeface="Verdana" panose="020B0604030504040204" pitchFamily="34" charset="0"/>
              <a:cs typeface="Arial" panose="020B0604020202020204" pitchFamily="34" charset="0"/>
            </a:endParaRPr>
          </a:p>
          <a:p>
            <a:pPr algn="just"/>
            <a:r>
              <a:rPr lang="es-MX" dirty="0"/>
              <a:t>Los de color rojo son utilizados para la ruta de recolección de residuos biológicos por el personal de servicios generales también son utilizados por los auxiliares de consultorio donde los emplean para el lavado de instrumental en caso de riesgo biológico, de lo contrario utilizan los de color negro</a:t>
            </a:r>
            <a:endParaRPr lang="es-CO" dirty="0"/>
          </a:p>
        </p:txBody>
      </p:sp>
      <p:pic>
        <p:nvPicPr>
          <p:cNvPr id="19" name="Imagen 18">
            <a:extLst>
              <a:ext uri="{FF2B5EF4-FFF2-40B4-BE49-F238E27FC236}">
                <a16:creationId xmlns:a16="http://schemas.microsoft.com/office/drawing/2014/main" id="{67606ABE-D4DB-59F4-C299-816800840CCB}"/>
              </a:ext>
            </a:extLst>
          </p:cNvPr>
          <p:cNvPicPr>
            <a:picLocks noChangeAspect="1"/>
          </p:cNvPicPr>
          <p:nvPr/>
        </p:nvPicPr>
        <p:blipFill rotWithShape="1">
          <a:blip r:embed="rId3"/>
          <a:srcRect r="72875" b="15289"/>
          <a:stretch/>
        </p:blipFill>
        <p:spPr>
          <a:xfrm>
            <a:off x="8283135" y="3348433"/>
            <a:ext cx="2843414" cy="2941955"/>
          </a:xfrm>
          <a:prstGeom prst="rect">
            <a:avLst/>
          </a:prstGeom>
        </p:spPr>
      </p:pic>
    </p:spTree>
    <p:extLst>
      <p:ext uri="{BB962C8B-B14F-4D97-AF65-F5344CB8AC3E}">
        <p14:creationId xmlns:p14="http://schemas.microsoft.com/office/powerpoint/2010/main" val="460186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930A6D7D-823C-4755-9D8A-95725D5FDD62}"/>
              </a:ext>
            </a:extLst>
          </p:cNvPr>
          <p:cNvSpPr>
            <a:spLocks noGrp="1"/>
          </p:cNvSpPr>
          <p:nvPr>
            <p:ph type="title"/>
          </p:nvPr>
        </p:nvSpPr>
        <p:spPr>
          <a:xfrm>
            <a:off x="501650" y="445807"/>
            <a:ext cx="11188700" cy="549275"/>
          </a:xfrm>
        </p:spPr>
        <p:txBody>
          <a:bodyPr/>
          <a:lstStyle/>
          <a:p>
            <a:pPr algn="ctr"/>
            <a:r>
              <a:rPr lang="es-CO" dirty="0"/>
              <a:t>ELEMENTOS DE PROTECCIÓN DE MANOS</a:t>
            </a:r>
          </a:p>
        </p:txBody>
      </p:sp>
      <p:pic>
        <p:nvPicPr>
          <p:cNvPr id="3" name="Imagen 2">
            <a:extLst>
              <a:ext uri="{FF2B5EF4-FFF2-40B4-BE49-F238E27FC236}">
                <a16:creationId xmlns:a16="http://schemas.microsoft.com/office/drawing/2014/main" id="{9ADC3687-2282-42FA-9A71-BC25C619A018}"/>
              </a:ext>
            </a:extLst>
          </p:cNvPr>
          <p:cNvPicPr>
            <a:picLocks noChangeAspect="1"/>
          </p:cNvPicPr>
          <p:nvPr/>
        </p:nvPicPr>
        <p:blipFill>
          <a:blip r:embed="rId2"/>
          <a:stretch>
            <a:fillRect/>
          </a:stretch>
        </p:blipFill>
        <p:spPr>
          <a:xfrm>
            <a:off x="264458" y="1213766"/>
            <a:ext cx="5652247" cy="4528127"/>
          </a:xfrm>
          <a:prstGeom prst="rect">
            <a:avLst/>
          </a:prstGeom>
        </p:spPr>
      </p:pic>
      <p:pic>
        <p:nvPicPr>
          <p:cNvPr id="12290" name="Picture 2" descr="GUANTES DE SEGURIDAD – Segurama">
            <a:extLst>
              <a:ext uri="{FF2B5EF4-FFF2-40B4-BE49-F238E27FC236}">
                <a16:creationId xmlns:a16="http://schemas.microsoft.com/office/drawing/2014/main" id="{FF06CB97-8044-434E-B7AA-4DA73203F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005" y="1682649"/>
            <a:ext cx="5636537" cy="364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45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51118CFA-5B6D-D90F-C063-7CC00D0607B8}"/>
              </a:ext>
            </a:extLst>
          </p:cNvPr>
          <p:cNvSpPr>
            <a:spLocks noGrp="1"/>
          </p:cNvSpPr>
          <p:nvPr>
            <p:ph type="title"/>
          </p:nvPr>
        </p:nvSpPr>
        <p:spPr>
          <a:xfrm>
            <a:off x="490538" y="365125"/>
            <a:ext cx="11188700" cy="549275"/>
          </a:xfrm>
        </p:spPr>
        <p:txBody>
          <a:bodyPr/>
          <a:lstStyle/>
          <a:p>
            <a:pPr algn="ctr"/>
            <a:r>
              <a:rPr lang="es-CO" dirty="0"/>
              <a:t>ELEMENTOS DE PROTECCIÓN DE PIES</a:t>
            </a:r>
          </a:p>
        </p:txBody>
      </p:sp>
      <p:pic>
        <p:nvPicPr>
          <p:cNvPr id="6" name="Imagen 5" descr="Bota Jumbo Dieléctrica - DotaKondor">
            <a:extLst>
              <a:ext uri="{FF2B5EF4-FFF2-40B4-BE49-F238E27FC236}">
                <a16:creationId xmlns:a16="http://schemas.microsoft.com/office/drawing/2014/main" id="{1AC4A956-67E3-40BE-B725-CBD0E97BC2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328" y="1806999"/>
            <a:ext cx="3367100" cy="336289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B7360E62-7F54-3DBB-1652-60E60D0EAF03}"/>
              </a:ext>
            </a:extLst>
          </p:cNvPr>
          <p:cNvSpPr txBox="1"/>
          <p:nvPr/>
        </p:nvSpPr>
        <p:spPr>
          <a:xfrm>
            <a:off x="4733366" y="1228397"/>
            <a:ext cx="6693956" cy="4401205"/>
          </a:xfrm>
          <a:prstGeom prst="rect">
            <a:avLst/>
          </a:prstGeom>
          <a:noFill/>
        </p:spPr>
        <p:txBody>
          <a:bodyPr wrap="square">
            <a:spAutoFit/>
          </a:bodyPr>
          <a:lstStyle/>
          <a:p>
            <a:pPr marL="285750" indent="-285750" algn="just">
              <a:buFont typeface="Wingdings" panose="05000000000000000000" pitchFamily="2" charset="2"/>
              <a:buChar char="ü"/>
            </a:pPr>
            <a:r>
              <a:rPr lang="es-ES" sz="2000" dirty="0"/>
              <a:t>El calzado de seguridad es aquel que cubre el pie por completo con un tope o puntera de seguridad que protege contra los impactos. </a:t>
            </a:r>
          </a:p>
          <a:p>
            <a:pPr marL="285750" indent="-285750" algn="just">
              <a:buFont typeface="Wingdings" panose="05000000000000000000" pitchFamily="2" charset="2"/>
              <a:buChar char="ü"/>
            </a:pPr>
            <a:endParaRPr lang="es-ES" sz="2000" dirty="0"/>
          </a:p>
          <a:p>
            <a:pPr marL="285750" indent="-285750" algn="just">
              <a:buFont typeface="Wingdings" panose="05000000000000000000" pitchFamily="2" charset="2"/>
              <a:buChar char="ü"/>
            </a:pPr>
            <a:r>
              <a:rPr lang="es-ES" sz="2000" dirty="0"/>
              <a:t>Se encarga de proteger los pies de los trabajadores ante cualquier peligro o accidente, además de brindar comodidad para desempeñar cualquier trabajo con normalidad. </a:t>
            </a:r>
          </a:p>
          <a:p>
            <a:pPr marL="285750" indent="-285750" algn="just">
              <a:buFont typeface="Wingdings" panose="05000000000000000000" pitchFamily="2" charset="2"/>
              <a:buChar char="ü"/>
            </a:pPr>
            <a:endParaRPr lang="es-ES" sz="2000" dirty="0"/>
          </a:p>
          <a:p>
            <a:pPr marL="285750" indent="-285750" algn="just">
              <a:buFont typeface="Wingdings" panose="05000000000000000000" pitchFamily="2" charset="2"/>
              <a:buChar char="ü"/>
            </a:pPr>
            <a:r>
              <a:rPr lang="es-ES" sz="2000" dirty="0"/>
              <a:t>Este tipo de calzado debe cumplir con normas específicas que indiquen contra qué riesgos protegen. Además, se debe tener especial cuidado con su mantenimiento para conservar las cualidades de protección del calzado</a:t>
            </a:r>
            <a:endParaRPr lang="es-CO" sz="2000" dirty="0"/>
          </a:p>
        </p:txBody>
      </p:sp>
    </p:spTree>
    <p:extLst>
      <p:ext uri="{BB962C8B-B14F-4D97-AF65-F5344CB8AC3E}">
        <p14:creationId xmlns:p14="http://schemas.microsoft.com/office/powerpoint/2010/main" val="325389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DCBD931-3ADC-661D-00BC-7E10D06D2FC2}"/>
              </a:ext>
            </a:extLst>
          </p:cNvPr>
          <p:cNvSpPr>
            <a:spLocks noGrp="1"/>
          </p:cNvSpPr>
          <p:nvPr>
            <p:ph sz="half" idx="1"/>
          </p:nvPr>
        </p:nvSpPr>
        <p:spPr>
          <a:xfrm>
            <a:off x="680943" y="1725065"/>
            <a:ext cx="5034057" cy="923330"/>
          </a:xfrm>
          <a:noFill/>
        </p:spPr>
        <p:txBody>
          <a:bodyPr wrap="square">
            <a:spAutoFit/>
          </a:bodyPr>
          <a:lstStyle/>
          <a:p>
            <a:pPr marL="285750" indent="-285750" algn="just">
              <a:buFont typeface="Wingdings" panose="05000000000000000000" pitchFamily="2" charset="2"/>
              <a:buChar char="ü"/>
            </a:pPr>
            <a:r>
              <a:rPr lang="es-MX" sz="2000" b="0" dirty="0">
                <a:solidFill>
                  <a:schemeClr val="tx1"/>
                </a:solidFill>
                <a:latin typeface="+mn-lt"/>
              </a:rPr>
              <a:t>Se debe utilizar cuando se tenga contacto con actividades de mantenimiento locativo y levantamiento de cargas.</a:t>
            </a:r>
            <a:endParaRPr lang="es-CO" sz="2000" b="0" dirty="0">
              <a:solidFill>
                <a:schemeClr val="tx1"/>
              </a:solidFill>
              <a:latin typeface="+mn-lt"/>
            </a:endParaRPr>
          </a:p>
        </p:txBody>
      </p:sp>
      <p:sp>
        <p:nvSpPr>
          <p:cNvPr id="3" name="Marcador de contenido 2">
            <a:extLst>
              <a:ext uri="{FF2B5EF4-FFF2-40B4-BE49-F238E27FC236}">
                <a16:creationId xmlns:a16="http://schemas.microsoft.com/office/drawing/2014/main" id="{13269D11-1D92-0575-B1B1-7F4F4BA1F784}"/>
              </a:ext>
            </a:extLst>
          </p:cNvPr>
          <p:cNvSpPr>
            <a:spLocks noGrp="1"/>
          </p:cNvSpPr>
          <p:nvPr>
            <p:ph sz="half" idx="2"/>
          </p:nvPr>
        </p:nvSpPr>
        <p:spPr>
          <a:xfrm>
            <a:off x="6347012" y="1725065"/>
            <a:ext cx="5459505" cy="923330"/>
          </a:xfrm>
          <a:noFill/>
        </p:spPr>
        <p:txBody>
          <a:bodyPr vert="horz" wrap="square" lIns="91440" tIns="45720" rIns="91440" bIns="45720" rtlCol="0">
            <a:spAutoFit/>
          </a:bodyPr>
          <a:lstStyle/>
          <a:p>
            <a:pPr marL="285750" indent="-285750" algn="just">
              <a:buFont typeface="Wingdings" panose="05000000000000000000" pitchFamily="2" charset="2"/>
              <a:buChar char="ü"/>
            </a:pPr>
            <a:r>
              <a:rPr lang="es-MX" sz="2000" b="0" dirty="0">
                <a:solidFill>
                  <a:schemeClr val="tx1"/>
                </a:solidFill>
                <a:latin typeface="+mn-lt"/>
              </a:rPr>
              <a:t>Se debe utilizar cuando se hace la ruta de recolección de residuos y lavado de zonas criticas y semi criticas</a:t>
            </a:r>
            <a:endParaRPr lang="es-CO" sz="2000" b="0" dirty="0">
              <a:solidFill>
                <a:schemeClr val="tx1"/>
              </a:solidFill>
              <a:latin typeface="+mn-lt"/>
            </a:endParaRPr>
          </a:p>
        </p:txBody>
      </p:sp>
      <p:sp>
        <p:nvSpPr>
          <p:cNvPr id="5" name="Título 3">
            <a:extLst>
              <a:ext uri="{FF2B5EF4-FFF2-40B4-BE49-F238E27FC236}">
                <a16:creationId xmlns:a16="http://schemas.microsoft.com/office/drawing/2014/main" id="{66216EF4-3F5B-1585-26A9-0AE8B82F6315}"/>
              </a:ext>
            </a:extLst>
          </p:cNvPr>
          <p:cNvSpPr>
            <a:spLocks noGrp="1"/>
          </p:cNvSpPr>
          <p:nvPr>
            <p:ph type="title"/>
          </p:nvPr>
        </p:nvSpPr>
        <p:spPr>
          <a:xfrm>
            <a:off x="490538" y="365125"/>
            <a:ext cx="11188700" cy="549275"/>
          </a:xfrm>
        </p:spPr>
        <p:txBody>
          <a:bodyPr/>
          <a:lstStyle/>
          <a:p>
            <a:pPr algn="ctr"/>
            <a:r>
              <a:rPr lang="es-CO" dirty="0"/>
              <a:t>ELEMENTOS DE PROTECCIÓN DE PIES</a:t>
            </a:r>
          </a:p>
        </p:txBody>
      </p:sp>
      <p:pic>
        <p:nvPicPr>
          <p:cNvPr id="7" name="Imagen 6">
            <a:extLst>
              <a:ext uri="{FF2B5EF4-FFF2-40B4-BE49-F238E27FC236}">
                <a16:creationId xmlns:a16="http://schemas.microsoft.com/office/drawing/2014/main" id="{2757FD1D-4D02-049C-D9AD-C3F04D470524}"/>
              </a:ext>
            </a:extLst>
          </p:cNvPr>
          <p:cNvPicPr>
            <a:picLocks noChangeAspect="1"/>
          </p:cNvPicPr>
          <p:nvPr/>
        </p:nvPicPr>
        <p:blipFill>
          <a:blip r:embed="rId2"/>
          <a:stretch>
            <a:fillRect/>
          </a:stretch>
        </p:blipFill>
        <p:spPr>
          <a:xfrm>
            <a:off x="1687950" y="3143515"/>
            <a:ext cx="2660383" cy="2190905"/>
          </a:xfrm>
          <a:prstGeom prst="rect">
            <a:avLst/>
          </a:prstGeom>
        </p:spPr>
      </p:pic>
      <p:pic>
        <p:nvPicPr>
          <p:cNvPr id="3074" name="Picture 2" descr="Bota de Caucho Punta de Acero Workman safety Oil Resistant">
            <a:extLst>
              <a:ext uri="{FF2B5EF4-FFF2-40B4-BE49-F238E27FC236}">
                <a16:creationId xmlns:a16="http://schemas.microsoft.com/office/drawing/2014/main" id="{260ED208-3C4E-4A6E-7A32-0FF28D8437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882" b="6455"/>
          <a:stretch/>
        </p:blipFill>
        <p:spPr bwMode="auto">
          <a:xfrm>
            <a:off x="7843668" y="3143515"/>
            <a:ext cx="2196736" cy="247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494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5F1D408-CD9B-7CD6-0BD9-EF29795FF9D1}"/>
              </a:ext>
            </a:extLst>
          </p:cNvPr>
          <p:cNvSpPr>
            <a:spLocks noGrp="1"/>
          </p:cNvSpPr>
          <p:nvPr>
            <p:ph sz="half" idx="1"/>
          </p:nvPr>
        </p:nvSpPr>
        <p:spPr>
          <a:noFill/>
        </p:spPr>
        <p:txBody>
          <a:bodyPr wrap="square">
            <a:spAutoFit/>
          </a:bodyPr>
          <a:lstStyle/>
          <a:p>
            <a:pPr marL="285750" indent="-285750" algn="just">
              <a:buFont typeface="Wingdings" panose="05000000000000000000" pitchFamily="2" charset="2"/>
              <a:buChar char="v"/>
            </a:pPr>
            <a:r>
              <a:rPr lang="es-MX" sz="1800" b="0" dirty="0">
                <a:solidFill>
                  <a:schemeClr val="tx1">
                    <a:lumMod val="50000"/>
                  </a:schemeClr>
                </a:solidFill>
                <a:latin typeface="Roboto" panose="02000000000000000000" pitchFamily="2" charset="0"/>
              </a:rPr>
              <a:t>Como medida de higiene diaria deberán lavarse los pies y cambiarse los calcetines. </a:t>
            </a:r>
          </a:p>
          <a:p>
            <a:pPr marL="285750" indent="-285750" algn="just">
              <a:buFont typeface="Wingdings" panose="05000000000000000000" pitchFamily="2" charset="2"/>
              <a:buChar char="v"/>
            </a:pPr>
            <a:r>
              <a:rPr lang="es-MX" sz="1800" b="0" dirty="0">
                <a:solidFill>
                  <a:schemeClr val="tx1">
                    <a:lumMod val="50000"/>
                  </a:schemeClr>
                </a:solidFill>
                <a:latin typeface="Roboto" panose="02000000000000000000" pitchFamily="2" charset="0"/>
              </a:rPr>
              <a:t>Todo calzado protector debe mantenerse limpio y seco</a:t>
            </a:r>
          </a:p>
          <a:p>
            <a:pPr marL="285750" indent="-285750" algn="just">
              <a:buFont typeface="Wingdings" panose="05000000000000000000" pitchFamily="2" charset="2"/>
              <a:buChar char="v"/>
            </a:pPr>
            <a:r>
              <a:rPr lang="es-MX" sz="1800" b="0" dirty="0">
                <a:solidFill>
                  <a:schemeClr val="tx1">
                    <a:lumMod val="50000"/>
                  </a:schemeClr>
                </a:solidFill>
                <a:latin typeface="Roboto" panose="02000000000000000000" pitchFamily="2" charset="0"/>
              </a:rPr>
              <a:t>Los artículos de cuero se adaptan a la forma del pie del primer usuario. Por este motivo, al igual que por cuestiones de higiene, debe evitarse su reutilización por otra persona.</a:t>
            </a:r>
          </a:p>
          <a:p>
            <a:pPr marL="285750" indent="-285750" algn="just">
              <a:buFont typeface="Wingdings" panose="05000000000000000000" pitchFamily="2" charset="2"/>
              <a:buChar char="v"/>
            </a:pPr>
            <a:r>
              <a:rPr lang="es-MX" sz="1800" b="0" dirty="0">
                <a:solidFill>
                  <a:schemeClr val="tx1">
                    <a:lumMod val="50000"/>
                  </a:schemeClr>
                </a:solidFill>
                <a:latin typeface="Roboto" panose="02000000000000000000" pitchFamily="2" charset="0"/>
              </a:rPr>
              <a:t>Las botas de goma, caucho o de materia plástica pueden ser reutilizadas previa limpieza y desinfección, en ese caso llevarán una indicación sobre la necesidad de desinfectarlas</a:t>
            </a:r>
            <a:endParaRPr lang="es-CO" sz="1800" b="0" dirty="0">
              <a:solidFill>
                <a:schemeClr val="tx1">
                  <a:lumMod val="50000"/>
                </a:schemeClr>
              </a:solidFill>
              <a:latin typeface="Roboto" panose="02000000000000000000" pitchFamily="2" charset="0"/>
            </a:endParaRPr>
          </a:p>
        </p:txBody>
      </p:sp>
      <p:sp>
        <p:nvSpPr>
          <p:cNvPr id="3" name="Marcador de contenido 2">
            <a:extLst>
              <a:ext uri="{FF2B5EF4-FFF2-40B4-BE49-F238E27FC236}">
                <a16:creationId xmlns:a16="http://schemas.microsoft.com/office/drawing/2014/main" id="{46092018-E2B9-9BF8-1645-78EFAF0D744A}"/>
              </a:ext>
            </a:extLst>
          </p:cNvPr>
          <p:cNvSpPr>
            <a:spLocks noGrp="1"/>
          </p:cNvSpPr>
          <p:nvPr>
            <p:ph sz="half" idx="2"/>
          </p:nvPr>
        </p:nvSpPr>
        <p:spPr>
          <a:xfrm>
            <a:off x="6190210" y="1205433"/>
            <a:ext cx="5489171" cy="1716367"/>
          </a:xfrm>
          <a:noFill/>
        </p:spPr>
        <p:txBody>
          <a:bodyPr vert="horz" wrap="square" lIns="91440" tIns="45720" rIns="91440" bIns="45720" rtlCol="0">
            <a:spAutoFit/>
          </a:bodyPr>
          <a:lstStyle/>
          <a:p>
            <a:pPr marL="285750" indent="-285750" algn="just">
              <a:buFont typeface="Wingdings" panose="05000000000000000000" pitchFamily="2" charset="2"/>
              <a:buChar char="v"/>
            </a:pPr>
            <a:r>
              <a:rPr lang="es-MX" sz="1800" b="0" dirty="0">
                <a:solidFill>
                  <a:schemeClr val="tx1">
                    <a:lumMod val="50000"/>
                  </a:schemeClr>
                </a:solidFill>
                <a:latin typeface="Roboto" panose="02000000000000000000" pitchFamily="2" charset="0"/>
              </a:rPr>
              <a:t>Si los zapatos llegan a mojarse interiormente, retire la plantilla, séquelos con papel hasta que absorba la mayor cantidad de humedad posible, y deje que se sequen lentamente en un ambiente con buena ventilación.</a:t>
            </a:r>
          </a:p>
          <a:p>
            <a:pPr marL="285750" indent="-285750" algn="just">
              <a:buFont typeface="Wingdings" panose="05000000000000000000" pitchFamily="2" charset="2"/>
              <a:buChar char="v"/>
            </a:pPr>
            <a:endParaRPr lang="es-CO" sz="1800" b="0" dirty="0">
              <a:solidFill>
                <a:schemeClr val="tx1">
                  <a:lumMod val="50000"/>
                </a:schemeClr>
              </a:solidFill>
              <a:latin typeface="Roboto" panose="02000000000000000000" pitchFamily="2" charset="0"/>
            </a:endParaRPr>
          </a:p>
        </p:txBody>
      </p:sp>
      <p:sp>
        <p:nvSpPr>
          <p:cNvPr id="5" name="Título 3">
            <a:extLst>
              <a:ext uri="{FF2B5EF4-FFF2-40B4-BE49-F238E27FC236}">
                <a16:creationId xmlns:a16="http://schemas.microsoft.com/office/drawing/2014/main" id="{631F2470-2D76-AF36-BD14-55DB57B89C00}"/>
              </a:ext>
            </a:extLst>
          </p:cNvPr>
          <p:cNvSpPr>
            <a:spLocks noGrp="1"/>
          </p:cNvSpPr>
          <p:nvPr>
            <p:ph type="title"/>
          </p:nvPr>
        </p:nvSpPr>
        <p:spPr>
          <a:xfrm>
            <a:off x="490538" y="365125"/>
            <a:ext cx="11188700" cy="549275"/>
          </a:xfrm>
        </p:spPr>
        <p:txBody>
          <a:bodyPr/>
          <a:lstStyle/>
          <a:p>
            <a:pPr algn="ctr"/>
            <a:r>
              <a:rPr lang="es-ES" sz="3500" dirty="0"/>
              <a:t>USO ADECUADO DE LAS BOTAS</a:t>
            </a:r>
            <a:endParaRPr lang="es-CO" sz="3500" dirty="0"/>
          </a:p>
        </p:txBody>
      </p:sp>
      <p:pic>
        <p:nvPicPr>
          <p:cNvPr id="8194" name="Picture 2" descr="Un Par De Botas Sucias Aislado Más De Blanco Fotos, Retratos, Imágenes Y  Fotografía De Archivo Libres De Derecho. Image 5368709.">
            <a:extLst>
              <a:ext uri="{FF2B5EF4-FFF2-40B4-BE49-F238E27FC236}">
                <a16:creationId xmlns:a16="http://schemas.microsoft.com/office/drawing/2014/main" id="{48C74897-43AF-5F2C-1C95-C2E04FB3C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051" y="2665040"/>
            <a:ext cx="5043487" cy="335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445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66216EF4-3F5B-1585-26A9-0AE8B82F6315}"/>
              </a:ext>
            </a:extLst>
          </p:cNvPr>
          <p:cNvSpPr>
            <a:spLocks noGrp="1"/>
          </p:cNvSpPr>
          <p:nvPr>
            <p:ph type="title"/>
          </p:nvPr>
        </p:nvSpPr>
        <p:spPr>
          <a:xfrm>
            <a:off x="275385" y="378572"/>
            <a:ext cx="11188700" cy="549275"/>
          </a:xfrm>
        </p:spPr>
        <p:txBody>
          <a:bodyPr/>
          <a:lstStyle/>
          <a:p>
            <a:pPr algn="ctr"/>
            <a:r>
              <a:rPr lang="es-CO" dirty="0"/>
              <a:t>ELEMENTOS DE PROTECCIÓN AUDITIVOS</a:t>
            </a:r>
          </a:p>
        </p:txBody>
      </p:sp>
      <p:sp>
        <p:nvSpPr>
          <p:cNvPr id="11" name="2 Marcador de contenido">
            <a:extLst>
              <a:ext uri="{FF2B5EF4-FFF2-40B4-BE49-F238E27FC236}">
                <a16:creationId xmlns:a16="http://schemas.microsoft.com/office/drawing/2014/main" id="{38232CC9-0231-482B-997D-F015B8A24951}"/>
              </a:ext>
            </a:extLst>
          </p:cNvPr>
          <p:cNvSpPr>
            <a:spLocks noGrp="1"/>
          </p:cNvSpPr>
          <p:nvPr>
            <p:ph idx="1"/>
          </p:nvPr>
        </p:nvSpPr>
        <p:spPr>
          <a:xfrm>
            <a:off x="779928" y="1180864"/>
            <a:ext cx="10905566" cy="4614818"/>
          </a:xfrm>
        </p:spPr>
        <p:txBody>
          <a:bodyPr/>
          <a:lstStyle/>
          <a:p>
            <a:pPr marL="0" indent="0">
              <a:buNone/>
            </a:pPr>
            <a:r>
              <a:rPr lang="es-CO" sz="2500" b="0" dirty="0">
                <a:solidFill>
                  <a:schemeClr val="tx1"/>
                </a:solidFill>
                <a:latin typeface="+mn-lt"/>
              </a:rPr>
              <a:t>El protector auditivo es un elemento personal dirigido a disminuir la conducción de la onda de ruido a través del aire.</a:t>
            </a:r>
          </a:p>
          <a:p>
            <a:pPr marL="0" indent="0">
              <a:buNone/>
            </a:pPr>
            <a:endParaRPr lang="es-CO" dirty="0"/>
          </a:p>
        </p:txBody>
      </p:sp>
      <p:pic>
        <p:nvPicPr>
          <p:cNvPr id="12" name="Picture 2">
            <a:extLst>
              <a:ext uri="{FF2B5EF4-FFF2-40B4-BE49-F238E27FC236}">
                <a16:creationId xmlns:a16="http://schemas.microsoft.com/office/drawing/2014/main" id="{9ECFA1A9-B7C1-4AC5-B776-8391F0BA1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874" y="2305356"/>
            <a:ext cx="3479060" cy="129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167BB22B-7549-4C9B-937D-91F870CBC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724" y="2262138"/>
            <a:ext cx="1932650" cy="193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2C796B4C-0F84-426E-A005-CB7CD3353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412" y="1972286"/>
            <a:ext cx="2952660" cy="196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a:extLst>
              <a:ext uri="{FF2B5EF4-FFF2-40B4-BE49-F238E27FC236}">
                <a16:creationId xmlns:a16="http://schemas.microsoft.com/office/drawing/2014/main" id="{B4D72E4C-16A0-4553-B6F7-DFFFF75CA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922" y="4667492"/>
            <a:ext cx="2302012" cy="138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8889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671D032-001E-4F93-8CBB-68B17C234026}"/>
              </a:ext>
            </a:extLst>
          </p:cNvPr>
          <p:cNvPicPr>
            <a:picLocks noChangeAspect="1"/>
          </p:cNvPicPr>
          <p:nvPr/>
        </p:nvPicPr>
        <p:blipFill>
          <a:blip r:embed="rId2"/>
          <a:stretch>
            <a:fillRect/>
          </a:stretch>
        </p:blipFill>
        <p:spPr>
          <a:xfrm>
            <a:off x="975598" y="1052504"/>
            <a:ext cx="10240804" cy="4514579"/>
          </a:xfrm>
          <a:prstGeom prst="rect">
            <a:avLst/>
          </a:prstGeom>
        </p:spPr>
      </p:pic>
      <p:sp>
        <p:nvSpPr>
          <p:cNvPr id="15" name="Título 3">
            <a:extLst>
              <a:ext uri="{FF2B5EF4-FFF2-40B4-BE49-F238E27FC236}">
                <a16:creationId xmlns:a16="http://schemas.microsoft.com/office/drawing/2014/main" id="{4E4BF312-4CCF-4DBB-BFCC-0269C6F3F47C}"/>
              </a:ext>
            </a:extLst>
          </p:cNvPr>
          <p:cNvSpPr>
            <a:spLocks noGrp="1"/>
          </p:cNvSpPr>
          <p:nvPr>
            <p:ph type="title"/>
          </p:nvPr>
        </p:nvSpPr>
        <p:spPr>
          <a:xfrm>
            <a:off x="275385" y="378572"/>
            <a:ext cx="11188700" cy="549275"/>
          </a:xfrm>
        </p:spPr>
        <p:txBody>
          <a:bodyPr/>
          <a:lstStyle/>
          <a:p>
            <a:pPr algn="ctr"/>
            <a:r>
              <a:rPr lang="es-CO" dirty="0"/>
              <a:t>ELEMENTOS DE PROTECCIÓN AUDITIVOS</a:t>
            </a:r>
          </a:p>
        </p:txBody>
      </p:sp>
    </p:spTree>
    <p:extLst>
      <p:ext uri="{BB962C8B-B14F-4D97-AF65-F5344CB8AC3E}">
        <p14:creationId xmlns:p14="http://schemas.microsoft.com/office/powerpoint/2010/main" val="584521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3">
            <a:extLst>
              <a:ext uri="{FF2B5EF4-FFF2-40B4-BE49-F238E27FC236}">
                <a16:creationId xmlns:a16="http://schemas.microsoft.com/office/drawing/2014/main" id="{4E4BF312-4CCF-4DBB-BFCC-0269C6F3F47C}"/>
              </a:ext>
            </a:extLst>
          </p:cNvPr>
          <p:cNvSpPr>
            <a:spLocks noGrp="1"/>
          </p:cNvSpPr>
          <p:nvPr>
            <p:ph type="title"/>
          </p:nvPr>
        </p:nvSpPr>
        <p:spPr>
          <a:xfrm>
            <a:off x="275385" y="149972"/>
            <a:ext cx="11188700" cy="549275"/>
          </a:xfrm>
        </p:spPr>
        <p:txBody>
          <a:bodyPr/>
          <a:lstStyle/>
          <a:p>
            <a:pPr algn="ctr"/>
            <a:r>
              <a:rPr lang="es-CO" dirty="0"/>
              <a:t>ELEMENTOS DE PROTECCIÓN AUDITIVOS</a:t>
            </a:r>
          </a:p>
        </p:txBody>
      </p:sp>
      <p:pic>
        <p:nvPicPr>
          <p:cNvPr id="2" name="PROTECCION AUDITIVA_ ¡YO TE ESCUCHO!">
            <a:hlinkClick r:id="" action="ppaction://media"/>
            <a:extLst>
              <a:ext uri="{FF2B5EF4-FFF2-40B4-BE49-F238E27FC236}">
                <a16:creationId xmlns:a16="http://schemas.microsoft.com/office/drawing/2014/main" id="{6E42B96F-74B6-4DC9-8F6D-E71F3E1A16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1647" y="799259"/>
            <a:ext cx="10488706" cy="5259481"/>
          </a:xfrm>
          <a:prstGeom prst="rect">
            <a:avLst/>
          </a:prstGeom>
        </p:spPr>
      </p:pic>
    </p:spTree>
    <p:extLst>
      <p:ext uri="{BB962C8B-B14F-4D97-AF65-F5344CB8AC3E}">
        <p14:creationId xmlns:p14="http://schemas.microsoft.com/office/powerpoint/2010/main" val="135484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8717289-F333-E120-563C-DE70D58962EC}"/>
              </a:ext>
            </a:extLst>
          </p:cNvPr>
          <p:cNvSpPr txBox="1"/>
          <p:nvPr/>
        </p:nvSpPr>
        <p:spPr>
          <a:xfrm>
            <a:off x="980660" y="2609096"/>
            <a:ext cx="10416210" cy="227754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dirty="0">
                <a:ln>
                  <a:noFill/>
                </a:ln>
                <a:solidFill>
                  <a:srgbClr val="000000"/>
                </a:solidFill>
                <a:effectLst/>
                <a:latin typeface="Verdana" panose="020B0604030504040204" pitchFamily="34" charset="0"/>
                <a:cs typeface="Arial" panose="020B0604020202020204" pitchFamily="34" charset="0"/>
              </a:rPr>
              <a:t>Para que los elementos de protección personal cumplan con la función de protegerlo de posibles lesiones, tenga en cuenta las siguientes recomendaciones:</a:t>
            </a:r>
            <a:endParaRPr kumimoji="0" lang="es-CO" altLang="es-CO" sz="1600" b="0" i="0" u="none" strike="noStrike" cap="none" normalizeH="0" baseline="0" dirty="0">
              <a:ln>
                <a:noFill/>
              </a:ln>
              <a:solidFill>
                <a:srgbClr val="666666"/>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1600" b="0" i="0" u="none" strike="noStrike" cap="none" normalizeH="0" baseline="0" dirty="0">
                <a:ln>
                  <a:noFill/>
                </a:ln>
                <a:solidFill>
                  <a:srgbClr val="666666"/>
                </a:solidFill>
                <a:effectLst/>
                <a:latin typeface="Arial" panose="020B0604020202020204" pitchFamily="34" charset="0"/>
                <a:cs typeface="Arial" panose="020B0604020202020204" pitchFamily="34" charset="0"/>
              </a:rPr>
              <a:t>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sz="1800" b="0" i="0" u="none" strike="noStrike" cap="none" normalizeH="0" baseline="0" dirty="0">
                <a:ln>
                  <a:noFill/>
                </a:ln>
                <a:solidFill>
                  <a:srgbClr val="000000"/>
                </a:solidFill>
                <a:effectLst/>
                <a:latin typeface="Verdana" panose="020B0604030504040204" pitchFamily="34" charset="0"/>
                <a:cs typeface="Arial" panose="020B0604020202020204" pitchFamily="34" charset="0"/>
              </a:rPr>
              <a:t>Revise continuamente sus elementos de protección para que sepa reconocer cuál es el momento de solicitar nueva dotación.</a:t>
            </a:r>
            <a:endParaRPr lang="es-CO" altLang="es-CO" sz="1600" dirty="0">
              <a:solidFill>
                <a:srgbClr val="666666"/>
              </a:solidFill>
              <a:latin typeface="Arial" panose="020B0604020202020204" pitchFamily="34" charset="0"/>
              <a:cs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sz="1800" b="0" i="0" u="none" strike="noStrike" cap="none" normalizeH="0" baseline="0" dirty="0">
                <a:ln>
                  <a:noFill/>
                </a:ln>
                <a:solidFill>
                  <a:srgbClr val="000000"/>
                </a:solidFill>
                <a:effectLst/>
                <a:latin typeface="Verdana" panose="020B0604030504040204" pitchFamily="34" charset="0"/>
                <a:cs typeface="Arial" panose="020B0604020202020204" pitchFamily="34" charset="0"/>
              </a:rPr>
              <a:t>Acostúmbrese a limpiarlos y a desinfectarlos continuamente.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s-CO" altLang="es-CO" sz="1800" b="0" i="0" u="none" strike="noStrike" cap="none" normalizeH="0" baseline="0" dirty="0">
                <a:ln>
                  <a:noFill/>
                </a:ln>
                <a:solidFill>
                  <a:srgbClr val="000000"/>
                </a:solidFill>
                <a:effectLst/>
                <a:latin typeface="Verdana" panose="020B0604030504040204" pitchFamily="34" charset="0"/>
                <a:cs typeface="Arial" panose="020B0604020202020204" pitchFamily="34" charset="0"/>
              </a:rPr>
              <a:t>Almacene su equipo adecuadamente. Las gafas de seguridad se quiebran fácilmente si se dejan en lugares que puedan aprisionarlas.</a:t>
            </a:r>
            <a:endParaRPr lang="es-CO" dirty="0"/>
          </a:p>
        </p:txBody>
      </p:sp>
      <p:sp>
        <p:nvSpPr>
          <p:cNvPr id="7" name="Título 7">
            <a:extLst>
              <a:ext uri="{FF2B5EF4-FFF2-40B4-BE49-F238E27FC236}">
                <a16:creationId xmlns:a16="http://schemas.microsoft.com/office/drawing/2014/main" id="{91B8E74D-C870-8FB3-CCED-89FDC17FAD28}"/>
              </a:ext>
            </a:extLst>
          </p:cNvPr>
          <p:cNvSpPr>
            <a:spLocks noGrp="1"/>
          </p:cNvSpPr>
          <p:nvPr>
            <p:ph type="title"/>
          </p:nvPr>
        </p:nvSpPr>
        <p:spPr>
          <a:xfrm>
            <a:off x="501650" y="910775"/>
            <a:ext cx="11188700" cy="1013169"/>
          </a:xfrm>
        </p:spPr>
        <p:txBody>
          <a:bodyPr vert="horz" lIns="91440" tIns="45720" rIns="91440" bIns="45720" rtlCol="0" anchor="ctr">
            <a:noAutofit/>
          </a:bodyPr>
          <a:lstStyle/>
          <a:p>
            <a:pPr algn="ctr"/>
            <a:r>
              <a:rPr lang="es-CO" altLang="es-CO" dirty="0"/>
              <a:t>ASEO Y MANTENIMIENTO DE LOS ELEMENTOS DE PROTECCIÓN PERSONAL</a:t>
            </a:r>
            <a:endParaRPr lang="es-CO" dirty="0"/>
          </a:p>
        </p:txBody>
      </p:sp>
    </p:spTree>
    <p:extLst>
      <p:ext uri="{BB962C8B-B14F-4D97-AF65-F5344CB8AC3E}">
        <p14:creationId xmlns:p14="http://schemas.microsoft.com/office/powerpoint/2010/main" val="2727975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55E0991-FB22-B007-5CEB-6777CDD42B43}"/>
              </a:ext>
            </a:extLst>
          </p:cNvPr>
          <p:cNvSpPr>
            <a:spLocks noGrp="1"/>
          </p:cNvSpPr>
          <p:nvPr>
            <p:ph type="title"/>
          </p:nvPr>
        </p:nvSpPr>
        <p:spPr>
          <a:xfrm>
            <a:off x="503897" y="631048"/>
            <a:ext cx="10863349" cy="549275"/>
          </a:xfrm>
        </p:spPr>
        <p:txBody>
          <a:bodyPr/>
          <a:lstStyle/>
          <a:p>
            <a:r>
              <a:rPr lang="es-CO" dirty="0"/>
              <a:t>¿QUE SON LOS RIESGOS LABORALES?</a:t>
            </a:r>
          </a:p>
        </p:txBody>
      </p:sp>
      <p:sp>
        <p:nvSpPr>
          <p:cNvPr id="7" name="2 Marcador de contenido">
            <a:extLst>
              <a:ext uri="{FF2B5EF4-FFF2-40B4-BE49-F238E27FC236}">
                <a16:creationId xmlns:a16="http://schemas.microsoft.com/office/drawing/2014/main" id="{5803302D-73DC-4E03-804D-CD18570E77E3}"/>
              </a:ext>
            </a:extLst>
          </p:cNvPr>
          <p:cNvSpPr>
            <a:spLocks noGrp="1"/>
          </p:cNvSpPr>
          <p:nvPr>
            <p:ph idx="1"/>
          </p:nvPr>
        </p:nvSpPr>
        <p:spPr>
          <a:xfrm>
            <a:off x="653981" y="2277306"/>
            <a:ext cx="5908183" cy="2303385"/>
          </a:xfrm>
        </p:spPr>
        <p:txBody>
          <a:bodyPr>
            <a:noAutofit/>
          </a:bodyPr>
          <a:lstStyle/>
          <a:p>
            <a:pPr marL="0" indent="0" algn="ctr">
              <a:buNone/>
            </a:pPr>
            <a:r>
              <a:rPr lang="es-CO" sz="2200" b="0" dirty="0">
                <a:solidFill>
                  <a:schemeClr val="tx1">
                    <a:lumMod val="75000"/>
                  </a:schemeClr>
                </a:solidFill>
              </a:rPr>
              <a:t>Se entiende como riesgo laboral a la posibilidad de que un trabajador sufra un determinado daño derivado del trabajo, considerándose daños derivados del trabajo las enfermedades, patologías o lesiones sufridas consecuencia del trabajo.</a:t>
            </a:r>
          </a:p>
        </p:txBody>
      </p:sp>
      <p:pic>
        <p:nvPicPr>
          <p:cNvPr id="8" name="Imagen 7">
            <a:extLst>
              <a:ext uri="{FF2B5EF4-FFF2-40B4-BE49-F238E27FC236}">
                <a16:creationId xmlns:a16="http://schemas.microsoft.com/office/drawing/2014/main" id="{FA31D194-7387-4BFA-A935-9BCFA0D97BA4}"/>
              </a:ext>
            </a:extLst>
          </p:cNvPr>
          <p:cNvPicPr>
            <a:picLocks noChangeAspect="1"/>
          </p:cNvPicPr>
          <p:nvPr/>
        </p:nvPicPr>
        <p:blipFill>
          <a:blip r:embed="rId2"/>
          <a:stretch>
            <a:fillRect/>
          </a:stretch>
        </p:blipFill>
        <p:spPr>
          <a:xfrm>
            <a:off x="7122456" y="1116106"/>
            <a:ext cx="3048001" cy="2308740"/>
          </a:xfrm>
          <a:prstGeom prst="rect">
            <a:avLst/>
          </a:prstGeom>
        </p:spPr>
      </p:pic>
      <p:pic>
        <p:nvPicPr>
          <p:cNvPr id="4098" name="Picture 2" descr="7 ideas de Seguridad | seguridad, riesgos laborales, seguridad e higiene">
            <a:extLst>
              <a:ext uri="{FF2B5EF4-FFF2-40B4-BE49-F238E27FC236}">
                <a16:creationId xmlns:a16="http://schemas.microsoft.com/office/drawing/2014/main" id="{76C9AEB7-298E-40B0-A10C-8880E677BB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22457" y="3629568"/>
            <a:ext cx="3048000" cy="232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73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82FBD1-3A90-4C17-91B5-B32FE3DD7371}"/>
              </a:ext>
            </a:extLst>
          </p:cNvPr>
          <p:cNvSpPr>
            <a:spLocks noGrp="1"/>
          </p:cNvSpPr>
          <p:nvPr>
            <p:ph type="ctrTitle"/>
          </p:nvPr>
        </p:nvSpPr>
        <p:spPr>
          <a:xfrm>
            <a:off x="8294914" y="4753013"/>
            <a:ext cx="3498980" cy="664124"/>
          </a:xfrm>
        </p:spPr>
        <p:txBody>
          <a:bodyPr>
            <a:normAutofit/>
          </a:bodyPr>
          <a:lstStyle/>
          <a:p>
            <a:r>
              <a:rPr lang="es-ES" sz="3600" dirty="0"/>
              <a:t>¡GRACIAS!</a:t>
            </a:r>
            <a:endParaRPr lang="es-CO" sz="3600" dirty="0"/>
          </a:p>
        </p:txBody>
      </p:sp>
    </p:spTree>
    <p:extLst>
      <p:ext uri="{BB962C8B-B14F-4D97-AF65-F5344CB8AC3E}">
        <p14:creationId xmlns:p14="http://schemas.microsoft.com/office/powerpoint/2010/main" val="65478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E76876D-5930-4536-A9E4-354422A62BCF}"/>
              </a:ext>
            </a:extLst>
          </p:cNvPr>
          <p:cNvSpPr>
            <a:spLocks noGrp="1"/>
          </p:cNvSpPr>
          <p:nvPr>
            <p:ph type="title"/>
          </p:nvPr>
        </p:nvSpPr>
        <p:spPr/>
        <p:txBody>
          <a:bodyPr/>
          <a:lstStyle/>
          <a:p>
            <a:r>
              <a:rPr lang="es-ES" dirty="0"/>
              <a:t>CLASIFICACIÓN DE PELIGROS </a:t>
            </a:r>
            <a:endParaRPr lang="LID4096" dirty="0"/>
          </a:p>
        </p:txBody>
      </p:sp>
      <p:sp>
        <p:nvSpPr>
          <p:cNvPr id="9" name="2 Marcador de contenido">
            <a:extLst>
              <a:ext uri="{FF2B5EF4-FFF2-40B4-BE49-F238E27FC236}">
                <a16:creationId xmlns:a16="http://schemas.microsoft.com/office/drawing/2014/main" id="{BF5EE2DF-5EA5-4C1A-A311-DE152623BBBB}"/>
              </a:ext>
            </a:extLst>
          </p:cNvPr>
          <p:cNvSpPr>
            <a:spLocks noGrp="1"/>
          </p:cNvSpPr>
          <p:nvPr>
            <p:ph idx="1"/>
          </p:nvPr>
        </p:nvSpPr>
        <p:spPr>
          <a:xfrm>
            <a:off x="699247" y="1339480"/>
            <a:ext cx="5638800" cy="4483097"/>
          </a:xfrm>
        </p:spPr>
        <p:txBody>
          <a:bodyPr>
            <a:normAutofit fontScale="85000" lnSpcReduction="10000"/>
          </a:bodyPr>
          <a:lstStyle/>
          <a:p>
            <a:pPr algn="just"/>
            <a:r>
              <a:rPr lang="es-CO" sz="2000" dirty="0">
                <a:solidFill>
                  <a:srgbClr val="1E1E1E"/>
                </a:solidFill>
                <a:latin typeface="+mj-lt"/>
              </a:rPr>
              <a:t>FÍSICOS: Ruido, iluminación, vibraciones, radiaciones, temperatura.</a:t>
            </a:r>
          </a:p>
          <a:p>
            <a:pPr algn="just"/>
            <a:endParaRPr lang="es-CO" sz="2000" dirty="0">
              <a:solidFill>
                <a:srgbClr val="1E1E1E"/>
              </a:solidFill>
              <a:latin typeface="+mj-lt"/>
            </a:endParaRPr>
          </a:p>
          <a:p>
            <a:pPr algn="just"/>
            <a:r>
              <a:rPr lang="es-CO" sz="2000" dirty="0">
                <a:solidFill>
                  <a:srgbClr val="1E1E1E"/>
                </a:solidFill>
                <a:latin typeface="+mj-lt"/>
              </a:rPr>
              <a:t>QUÍMICOS: Polvos, vapores, líquidos, disolventes. </a:t>
            </a:r>
          </a:p>
          <a:p>
            <a:pPr algn="just"/>
            <a:endParaRPr lang="es-CO" sz="2000" dirty="0">
              <a:solidFill>
                <a:srgbClr val="1E1E1E"/>
              </a:solidFill>
              <a:latin typeface="+mj-lt"/>
            </a:endParaRPr>
          </a:p>
          <a:p>
            <a:pPr algn="just"/>
            <a:r>
              <a:rPr lang="es-CO" sz="2000" dirty="0">
                <a:solidFill>
                  <a:srgbClr val="1E1E1E"/>
                </a:solidFill>
                <a:latin typeface="+mj-lt"/>
              </a:rPr>
              <a:t>BIOLÓGICOS: Virus, bacterias, parásitos, microorganismos. </a:t>
            </a:r>
          </a:p>
          <a:p>
            <a:pPr algn="just"/>
            <a:endParaRPr lang="es-CO" sz="2000" dirty="0">
              <a:solidFill>
                <a:srgbClr val="1E1E1E"/>
              </a:solidFill>
              <a:latin typeface="+mj-lt"/>
            </a:endParaRPr>
          </a:p>
          <a:p>
            <a:pPr algn="just"/>
            <a:r>
              <a:rPr lang="es-CO" sz="2000" dirty="0">
                <a:solidFill>
                  <a:srgbClr val="1E1E1E"/>
                </a:solidFill>
                <a:latin typeface="+mj-lt"/>
              </a:rPr>
              <a:t>BIOMECÁNICOS: Posturas prolongadas, posturas sedentes, movimientos repetitivos. </a:t>
            </a:r>
          </a:p>
          <a:p>
            <a:pPr algn="just"/>
            <a:endParaRPr lang="es-CO" sz="2000" dirty="0">
              <a:solidFill>
                <a:srgbClr val="1E1E1E"/>
              </a:solidFill>
              <a:latin typeface="+mj-lt"/>
            </a:endParaRPr>
          </a:p>
          <a:p>
            <a:pPr algn="just"/>
            <a:r>
              <a:rPr lang="es-CO" sz="2000" dirty="0">
                <a:solidFill>
                  <a:srgbClr val="1E1E1E"/>
                </a:solidFill>
                <a:latin typeface="+mj-lt"/>
              </a:rPr>
              <a:t>DE SEGURIDAD: Locativos, </a:t>
            </a:r>
            <a:r>
              <a:rPr lang="es-CO" sz="2000" b="1" dirty="0">
                <a:solidFill>
                  <a:srgbClr val="FF0000"/>
                </a:solidFill>
                <a:latin typeface="+mj-lt"/>
              </a:rPr>
              <a:t>mecánicos</a:t>
            </a:r>
            <a:r>
              <a:rPr lang="es-CO" sz="2000" dirty="0">
                <a:solidFill>
                  <a:srgbClr val="1E1E1E"/>
                </a:solidFill>
                <a:latin typeface="+mj-lt"/>
              </a:rPr>
              <a:t>, publico, eléctricos, transito.</a:t>
            </a:r>
          </a:p>
          <a:p>
            <a:pPr algn="just"/>
            <a:endParaRPr lang="es-CO" sz="2000" dirty="0">
              <a:solidFill>
                <a:srgbClr val="1E1E1E"/>
              </a:solidFill>
              <a:latin typeface="+mj-lt"/>
            </a:endParaRPr>
          </a:p>
          <a:p>
            <a:pPr algn="just"/>
            <a:r>
              <a:rPr lang="es-CO" sz="2000" dirty="0">
                <a:solidFill>
                  <a:srgbClr val="1E1E1E"/>
                </a:solidFill>
                <a:latin typeface="+mj-lt"/>
              </a:rPr>
              <a:t>PSICOSOCIALES: Factores laborales, estrés, carga de trabajo </a:t>
            </a:r>
          </a:p>
        </p:txBody>
      </p:sp>
      <p:pic>
        <p:nvPicPr>
          <p:cNvPr id="11" name="Imagen 10">
            <a:extLst>
              <a:ext uri="{FF2B5EF4-FFF2-40B4-BE49-F238E27FC236}">
                <a16:creationId xmlns:a16="http://schemas.microsoft.com/office/drawing/2014/main" id="{3C6F8216-1FC4-4532-BDFC-FA49F1F61D8D}"/>
              </a:ext>
            </a:extLst>
          </p:cNvPr>
          <p:cNvPicPr>
            <a:picLocks noChangeAspect="1"/>
          </p:cNvPicPr>
          <p:nvPr/>
        </p:nvPicPr>
        <p:blipFill>
          <a:blip r:embed="rId2"/>
          <a:stretch>
            <a:fillRect/>
          </a:stretch>
        </p:blipFill>
        <p:spPr>
          <a:xfrm>
            <a:off x="6867439" y="1465729"/>
            <a:ext cx="5093757" cy="3808776"/>
          </a:xfrm>
          <a:prstGeom prst="rect">
            <a:avLst/>
          </a:prstGeom>
        </p:spPr>
      </p:pic>
    </p:spTree>
    <p:extLst>
      <p:ext uri="{BB962C8B-B14F-4D97-AF65-F5344CB8AC3E}">
        <p14:creationId xmlns:p14="http://schemas.microsoft.com/office/powerpoint/2010/main" val="3765153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E76876D-5930-4536-A9E4-354422A62BCF}"/>
              </a:ext>
            </a:extLst>
          </p:cNvPr>
          <p:cNvSpPr>
            <a:spLocks noGrp="1"/>
          </p:cNvSpPr>
          <p:nvPr>
            <p:ph type="title"/>
          </p:nvPr>
        </p:nvSpPr>
        <p:spPr>
          <a:xfrm>
            <a:off x="544238" y="510025"/>
            <a:ext cx="10863349" cy="549275"/>
          </a:xfrm>
        </p:spPr>
        <p:txBody>
          <a:bodyPr/>
          <a:lstStyle/>
          <a:p>
            <a:r>
              <a:rPr lang="es-ES" dirty="0"/>
              <a:t>¿CÓMO PREVENIR Y MINIMIZAR EL RIESGO? </a:t>
            </a:r>
            <a:endParaRPr lang="LID4096" dirty="0"/>
          </a:p>
        </p:txBody>
      </p:sp>
      <p:sp>
        <p:nvSpPr>
          <p:cNvPr id="7" name="2 Marcador de contenido">
            <a:extLst>
              <a:ext uri="{FF2B5EF4-FFF2-40B4-BE49-F238E27FC236}">
                <a16:creationId xmlns:a16="http://schemas.microsoft.com/office/drawing/2014/main" id="{BDEEFEEC-4D56-481D-AED0-929868866A78}"/>
              </a:ext>
            </a:extLst>
          </p:cNvPr>
          <p:cNvSpPr txBox="1">
            <a:spLocks/>
          </p:cNvSpPr>
          <p:nvPr/>
        </p:nvSpPr>
        <p:spPr>
          <a:xfrm>
            <a:off x="821940" y="1647020"/>
            <a:ext cx="4680520" cy="21719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CO" sz="2400" dirty="0">
                <a:solidFill>
                  <a:srgbClr val="1E1E1E"/>
                </a:solidFill>
                <a:latin typeface="+mj-lt"/>
              </a:rPr>
              <a:t>AUTOCUIDADO </a:t>
            </a:r>
          </a:p>
          <a:p>
            <a:pPr algn="just"/>
            <a:r>
              <a:rPr lang="es-CO" sz="2400" dirty="0">
                <a:solidFill>
                  <a:srgbClr val="1E1E1E"/>
                </a:solidFill>
                <a:latin typeface="+mj-lt"/>
              </a:rPr>
              <a:t>CONTROLES ADMINISTRATIVOS</a:t>
            </a:r>
          </a:p>
          <a:p>
            <a:pPr algn="just"/>
            <a:r>
              <a:rPr lang="es-CO" sz="2400" dirty="0">
                <a:solidFill>
                  <a:srgbClr val="1E1E1E"/>
                </a:solidFill>
                <a:latin typeface="+mj-lt"/>
              </a:rPr>
              <a:t>CONTROLES DE INGENIERÍA</a:t>
            </a:r>
          </a:p>
          <a:p>
            <a:pPr algn="just"/>
            <a:r>
              <a:rPr lang="es-CO" sz="2400" b="1" u="sng" dirty="0">
                <a:solidFill>
                  <a:srgbClr val="1E1E1E"/>
                </a:solidFill>
                <a:effectLst>
                  <a:outerShdw blurRad="38100" dist="38100" dir="2700000" algn="tl">
                    <a:srgbClr val="000000">
                      <a:alpha val="43137"/>
                    </a:srgbClr>
                  </a:outerShdw>
                </a:effectLst>
                <a:latin typeface="+mj-lt"/>
              </a:rPr>
              <a:t>EPP</a:t>
            </a:r>
          </a:p>
        </p:txBody>
      </p:sp>
      <p:pic>
        <p:nvPicPr>
          <p:cNvPr id="3074" name="Picture 2">
            <a:extLst>
              <a:ext uri="{FF2B5EF4-FFF2-40B4-BE49-F238E27FC236}">
                <a16:creationId xmlns:a16="http://schemas.microsoft.com/office/drawing/2014/main" id="{21E42A54-DC7D-46B3-8AAD-EE1046ED2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912" y="2586037"/>
            <a:ext cx="3626504" cy="362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04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857A1C5-20DE-7EE1-F521-C1BDF9D21912}"/>
              </a:ext>
            </a:extLst>
          </p:cNvPr>
          <p:cNvSpPr>
            <a:spLocks noGrp="1"/>
          </p:cNvSpPr>
          <p:nvPr>
            <p:ph idx="1"/>
          </p:nvPr>
        </p:nvSpPr>
        <p:spPr>
          <a:xfrm>
            <a:off x="555812" y="1066022"/>
            <a:ext cx="5297202" cy="4836196"/>
          </a:xfrm>
          <a:noFill/>
        </p:spPr>
        <p:txBody>
          <a:bodyPr wrap="square">
            <a:spAutoFit/>
          </a:bodyPr>
          <a:lstStyle/>
          <a:p>
            <a:pPr algn="just"/>
            <a:r>
              <a:rPr lang="es-MX" sz="1800" b="0" dirty="0">
                <a:solidFill>
                  <a:schemeClr val="tx1">
                    <a:lumMod val="75000"/>
                  </a:schemeClr>
                </a:solidFill>
              </a:rPr>
              <a:t>El Autocuidado en el ambiente de trabajo es la capacidad de las personas para elegir libremente la forma segura de trabajar, se relaciona con el conocimiento de los Factores de Riesgo que puedan afectar su desempeño y/o producir accidentes de trabajo o enfermedades profesionales.  </a:t>
            </a:r>
          </a:p>
          <a:p>
            <a:pPr marL="0" indent="0" algn="just">
              <a:buNone/>
            </a:pPr>
            <a:endParaRPr lang="es-MX" sz="1800" b="0" dirty="0">
              <a:solidFill>
                <a:schemeClr val="tx1">
                  <a:lumMod val="75000"/>
                </a:schemeClr>
              </a:solidFill>
            </a:endParaRPr>
          </a:p>
          <a:p>
            <a:pPr algn="just"/>
            <a:r>
              <a:rPr lang="es-MX" sz="1800" b="0" dirty="0">
                <a:solidFill>
                  <a:schemeClr val="tx1">
                    <a:lumMod val="75000"/>
                  </a:schemeClr>
                </a:solidFill>
              </a:rPr>
              <a:t>El Autocuidado cumple un rol clave en la Cultura de la Prevención y la Seguridad en el trabajo, es la base sobre la cual cada persona adopta conductas seguras en los ambientes laborales y contribuye con su propio cuidado y el de sus compañeros, mas allá de las condiciones de trabajo existentes  y de lo que hagan otras personas en una organización. </a:t>
            </a:r>
          </a:p>
        </p:txBody>
      </p:sp>
      <p:sp>
        <p:nvSpPr>
          <p:cNvPr id="3" name="Título 2">
            <a:extLst>
              <a:ext uri="{FF2B5EF4-FFF2-40B4-BE49-F238E27FC236}">
                <a16:creationId xmlns:a16="http://schemas.microsoft.com/office/drawing/2014/main" id="{3A2BA2EB-DD8E-0725-9B89-944863B3BFAC}"/>
              </a:ext>
            </a:extLst>
          </p:cNvPr>
          <p:cNvSpPr>
            <a:spLocks noGrp="1"/>
          </p:cNvSpPr>
          <p:nvPr>
            <p:ph type="title"/>
          </p:nvPr>
        </p:nvSpPr>
        <p:spPr/>
        <p:txBody>
          <a:bodyPr/>
          <a:lstStyle/>
          <a:p>
            <a:r>
              <a:rPr lang="es-CO" dirty="0"/>
              <a:t>AUTOCUIDADO</a:t>
            </a:r>
          </a:p>
        </p:txBody>
      </p:sp>
      <p:pic>
        <p:nvPicPr>
          <p:cNvPr id="5" name="Imagen 4">
            <a:extLst>
              <a:ext uri="{FF2B5EF4-FFF2-40B4-BE49-F238E27FC236}">
                <a16:creationId xmlns:a16="http://schemas.microsoft.com/office/drawing/2014/main" id="{72F039ED-21AA-7F8E-1AEF-40D564CCF073}"/>
              </a:ext>
            </a:extLst>
          </p:cNvPr>
          <p:cNvPicPr>
            <a:picLocks noChangeAspect="1"/>
          </p:cNvPicPr>
          <p:nvPr/>
        </p:nvPicPr>
        <p:blipFill rotWithShape="1">
          <a:blip r:embed="rId2"/>
          <a:srcRect l="39264" t="26852" r="2058" b="11355"/>
          <a:stretch/>
        </p:blipFill>
        <p:spPr>
          <a:xfrm>
            <a:off x="6096000" y="1311087"/>
            <a:ext cx="5540188" cy="4235825"/>
          </a:xfrm>
          <a:prstGeom prst="rect">
            <a:avLst/>
          </a:prstGeom>
        </p:spPr>
      </p:pic>
    </p:spTree>
    <p:extLst>
      <p:ext uri="{BB962C8B-B14F-4D97-AF65-F5344CB8AC3E}">
        <p14:creationId xmlns:p14="http://schemas.microsoft.com/office/powerpoint/2010/main" val="3707598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o adecuado del Equipo de Protección Personal (EPP) – Medicina PPT">
            <a:extLst>
              <a:ext uri="{FF2B5EF4-FFF2-40B4-BE49-F238E27FC236}">
                <a16:creationId xmlns:a16="http://schemas.microsoft.com/office/drawing/2014/main" id="{1BA70472-7B4B-7104-E017-684C990B3EC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11"/>
          <a:stretch/>
        </p:blipFill>
        <p:spPr bwMode="auto">
          <a:xfrm>
            <a:off x="7543799" y="2404217"/>
            <a:ext cx="3388659" cy="336457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3">
            <a:extLst>
              <a:ext uri="{FF2B5EF4-FFF2-40B4-BE49-F238E27FC236}">
                <a16:creationId xmlns:a16="http://schemas.microsoft.com/office/drawing/2014/main" id="{8BDA5695-9774-36A9-40EE-BC870F50E5C8}"/>
              </a:ext>
            </a:extLst>
          </p:cNvPr>
          <p:cNvSpPr>
            <a:spLocks noGrp="1"/>
          </p:cNvSpPr>
          <p:nvPr>
            <p:ph type="title"/>
          </p:nvPr>
        </p:nvSpPr>
        <p:spPr>
          <a:xfrm>
            <a:off x="490538" y="280697"/>
            <a:ext cx="10863262" cy="549275"/>
          </a:xfrm>
        </p:spPr>
        <p:txBody>
          <a:bodyPr/>
          <a:lstStyle/>
          <a:p>
            <a:pPr algn="ctr"/>
            <a:r>
              <a:rPr lang="es-ES" dirty="0"/>
              <a:t>  ELEMENTOS DE PROTECCION PERSONAL (EPP)</a:t>
            </a:r>
            <a:endParaRPr lang="es-CO" sz="3500" dirty="0"/>
          </a:p>
        </p:txBody>
      </p:sp>
      <p:sp>
        <p:nvSpPr>
          <p:cNvPr id="8" name="CuadroTexto 7">
            <a:extLst>
              <a:ext uri="{FF2B5EF4-FFF2-40B4-BE49-F238E27FC236}">
                <a16:creationId xmlns:a16="http://schemas.microsoft.com/office/drawing/2014/main" id="{42010F82-41AE-E173-3E69-0D8CAA34A156}"/>
              </a:ext>
            </a:extLst>
          </p:cNvPr>
          <p:cNvSpPr txBox="1"/>
          <p:nvPr/>
        </p:nvSpPr>
        <p:spPr>
          <a:xfrm>
            <a:off x="613213" y="976616"/>
            <a:ext cx="10740587" cy="923330"/>
          </a:xfrm>
          <a:prstGeom prst="rect">
            <a:avLst/>
          </a:prstGeom>
          <a:noFill/>
        </p:spPr>
        <p:txBody>
          <a:bodyPr wrap="square">
            <a:spAutoFit/>
          </a:bodyPr>
          <a:lstStyle/>
          <a:p>
            <a:pPr algn="ctr"/>
            <a:r>
              <a:rPr lang="es-ES" dirty="0"/>
              <a:t>Se denomina así a cualquier equipo destinado a ser llevado o sujetado por el trabajador, para que le proteja de uno o varios riesgos que puedan amenazar su seguridad o su salud en el trabajo, así como cualquier complemento o accesorio destinado a tal fin.</a:t>
            </a:r>
          </a:p>
        </p:txBody>
      </p:sp>
      <p:sp>
        <p:nvSpPr>
          <p:cNvPr id="5" name="6 Rectángulo">
            <a:extLst>
              <a:ext uri="{FF2B5EF4-FFF2-40B4-BE49-F238E27FC236}">
                <a16:creationId xmlns:a16="http://schemas.microsoft.com/office/drawing/2014/main" id="{4898A403-A7E3-4BEE-B4E5-D3CBB2325A9F}"/>
              </a:ext>
            </a:extLst>
          </p:cNvPr>
          <p:cNvSpPr/>
          <p:nvPr/>
        </p:nvSpPr>
        <p:spPr>
          <a:xfrm>
            <a:off x="305165" y="3215650"/>
            <a:ext cx="7144506" cy="2862322"/>
          </a:xfrm>
          <a:prstGeom prst="rect">
            <a:avLst/>
          </a:prstGeom>
        </p:spPr>
        <p:txBody>
          <a:bodyPr wrap="square">
            <a:spAutoFit/>
          </a:bodyPr>
          <a:lstStyle/>
          <a:p>
            <a:pPr marL="342900" indent="-342900">
              <a:buAutoNum type="arabicPeriod"/>
            </a:pPr>
            <a:r>
              <a:rPr lang="es-ES" dirty="0"/>
              <a:t>Proporcionar una barrera entre un determinado riesgo y la persona</a:t>
            </a:r>
          </a:p>
          <a:p>
            <a:pPr marL="342900" indent="-342900">
              <a:buAutoNum type="arabicPeriod"/>
            </a:pPr>
            <a:endParaRPr lang="es-ES" dirty="0"/>
          </a:p>
          <a:p>
            <a:pPr marL="342900" indent="-342900">
              <a:buAutoNum type="arabicPeriod"/>
            </a:pPr>
            <a:r>
              <a:rPr lang="es-ES" dirty="0"/>
              <a:t>Mejorar el resguardo de la integridad física del trabajador </a:t>
            </a:r>
          </a:p>
          <a:p>
            <a:pPr marL="342900" indent="-342900">
              <a:buAutoNum type="arabicPeriod"/>
            </a:pPr>
            <a:endParaRPr lang="es-ES" dirty="0"/>
          </a:p>
          <a:p>
            <a:pPr marL="342900" indent="-342900">
              <a:buAutoNum type="arabicPeriod"/>
            </a:pPr>
            <a:r>
              <a:rPr lang="es-ES" dirty="0"/>
              <a:t>Disminuir la gravedad de las consecuencias de un posible accidente o enfermedad sufrido por el trabajador.</a:t>
            </a:r>
          </a:p>
          <a:p>
            <a:pPr marL="342900" indent="-342900">
              <a:buAutoNum type="arabicPeriod"/>
            </a:pPr>
            <a:endParaRPr lang="es-ES" dirty="0"/>
          </a:p>
          <a:p>
            <a:pPr marL="342900" indent="-342900">
              <a:buAutoNum type="arabicPeriod"/>
            </a:pPr>
            <a:r>
              <a:rPr lang="es-ES" dirty="0"/>
              <a:t>Las medidas de protección individual (incluidos el equipo de protección personal) deben ser adecuadas y proporcionales al riesgo, acorde con la actividad laboral que realiza.</a:t>
            </a:r>
            <a:endParaRPr lang="es-CO" dirty="0"/>
          </a:p>
        </p:txBody>
      </p:sp>
      <p:sp>
        <p:nvSpPr>
          <p:cNvPr id="6" name="8 Rectángulo">
            <a:extLst>
              <a:ext uri="{FF2B5EF4-FFF2-40B4-BE49-F238E27FC236}">
                <a16:creationId xmlns:a16="http://schemas.microsoft.com/office/drawing/2014/main" id="{81E8DC23-2743-40A4-9986-311A09111571}"/>
              </a:ext>
            </a:extLst>
          </p:cNvPr>
          <p:cNvSpPr/>
          <p:nvPr/>
        </p:nvSpPr>
        <p:spPr>
          <a:xfrm>
            <a:off x="291718" y="2247036"/>
            <a:ext cx="7022903"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2200" b="1" dirty="0">
                <a:solidFill>
                  <a:srgbClr val="005D26"/>
                </a:solidFill>
                <a:latin typeface="Century Gothic" panose="020B0502020202020204" pitchFamily="34" charset="0"/>
                <a:ea typeface="+mj-ea"/>
                <a:cs typeface="+mj-cs"/>
              </a:rPr>
              <a:t>¿Cuáles son las ventajas de usar equipos de protección personal (EPP)</a:t>
            </a:r>
            <a:r>
              <a:rPr lang="es-CO" sz="2200" b="1" dirty="0">
                <a:solidFill>
                  <a:srgbClr val="005D26"/>
                </a:solidFill>
                <a:latin typeface="Century Gothic" panose="020B0502020202020204" pitchFamily="34" charset="0"/>
                <a:ea typeface="+mj-ea"/>
                <a:cs typeface="+mj-cs"/>
              </a:rPr>
              <a:t> ?</a:t>
            </a:r>
          </a:p>
        </p:txBody>
      </p:sp>
    </p:spTree>
    <p:extLst>
      <p:ext uri="{BB962C8B-B14F-4D97-AF65-F5344CB8AC3E}">
        <p14:creationId xmlns:p14="http://schemas.microsoft.com/office/powerpoint/2010/main" val="1879482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666BCDB8-641D-4CE0-827E-44FC4A02E9A4}"/>
              </a:ext>
            </a:extLst>
          </p:cNvPr>
          <p:cNvSpPr>
            <a:spLocks noGrp="1"/>
          </p:cNvSpPr>
          <p:nvPr>
            <p:ph type="title"/>
          </p:nvPr>
        </p:nvSpPr>
        <p:spPr>
          <a:xfrm>
            <a:off x="490538" y="365125"/>
            <a:ext cx="11188700" cy="549275"/>
          </a:xfrm>
        </p:spPr>
        <p:txBody>
          <a:bodyPr/>
          <a:lstStyle/>
          <a:p>
            <a:pPr algn="ctr"/>
            <a:r>
              <a:rPr lang="es-CO" sz="3000" dirty="0"/>
              <a:t>ELEMENTOS DE PROTECCIÓN PERSONAL (EPP)</a:t>
            </a:r>
          </a:p>
        </p:txBody>
      </p:sp>
      <p:sp>
        <p:nvSpPr>
          <p:cNvPr id="7" name="2 Marcador de contenido">
            <a:extLst>
              <a:ext uri="{FF2B5EF4-FFF2-40B4-BE49-F238E27FC236}">
                <a16:creationId xmlns:a16="http://schemas.microsoft.com/office/drawing/2014/main" id="{914E890E-C3E5-487D-8B8F-CE72395BB867}"/>
              </a:ext>
            </a:extLst>
          </p:cNvPr>
          <p:cNvSpPr>
            <a:spLocks noGrp="1"/>
          </p:cNvSpPr>
          <p:nvPr>
            <p:ph idx="1"/>
          </p:nvPr>
        </p:nvSpPr>
        <p:spPr>
          <a:xfrm>
            <a:off x="490538" y="1999293"/>
            <a:ext cx="6172200" cy="4065315"/>
          </a:xfrm>
        </p:spPr>
        <p:txBody>
          <a:bodyPr>
            <a:normAutofit/>
          </a:bodyPr>
          <a:lstStyle/>
          <a:p>
            <a:pPr algn="just"/>
            <a:r>
              <a:rPr lang="es-CO" b="0" dirty="0">
                <a:solidFill>
                  <a:schemeClr val="tx1"/>
                </a:solidFill>
                <a:latin typeface="+mn-lt"/>
              </a:rPr>
              <a:t>Los EPP deben ser utilizados junto con otros controles a fin garantizar la seguridad y la salud del empleado en el lugar de trabajo, estos actúan como barrera entre el peligro y el trabajador.</a:t>
            </a:r>
          </a:p>
          <a:p>
            <a:pPr algn="just"/>
            <a:endParaRPr lang="es-CO" b="0" dirty="0">
              <a:solidFill>
                <a:schemeClr val="tx1"/>
              </a:solidFill>
              <a:latin typeface="+mn-lt"/>
            </a:endParaRPr>
          </a:p>
          <a:p>
            <a:pPr algn="just"/>
            <a:r>
              <a:rPr lang="es-CO" b="0" dirty="0">
                <a:solidFill>
                  <a:schemeClr val="tx1"/>
                </a:solidFill>
                <a:latin typeface="+mn-lt"/>
              </a:rPr>
              <a:t>El uso inadecuado o la ausencia de los dispositivos impla la exposición del trabajador directamente al peligro.</a:t>
            </a:r>
          </a:p>
        </p:txBody>
      </p:sp>
      <p:sp>
        <p:nvSpPr>
          <p:cNvPr id="8" name="4 CuadroTexto">
            <a:extLst>
              <a:ext uri="{FF2B5EF4-FFF2-40B4-BE49-F238E27FC236}">
                <a16:creationId xmlns:a16="http://schemas.microsoft.com/office/drawing/2014/main" id="{2657FC9D-A00A-4C74-91DC-A0E97BE2EE9E}"/>
              </a:ext>
            </a:extLst>
          </p:cNvPr>
          <p:cNvSpPr txBox="1"/>
          <p:nvPr/>
        </p:nvSpPr>
        <p:spPr>
          <a:xfrm>
            <a:off x="490538" y="1226014"/>
            <a:ext cx="7776864" cy="461665"/>
          </a:xfrm>
          <a:prstGeom prst="rect">
            <a:avLst/>
          </a:prstGeom>
          <a:noFill/>
        </p:spPr>
        <p:txBody>
          <a:bodyPr wrap="square" rtlCol="0">
            <a:spAutoFit/>
          </a:bodyPr>
          <a:lstStyle/>
          <a:p>
            <a:r>
              <a:rPr lang="es-CO" sz="2400" b="1" dirty="0">
                <a:solidFill>
                  <a:srgbClr val="005D26"/>
                </a:solidFill>
                <a:latin typeface="Century Gothic" panose="020B0502020202020204" pitchFamily="34" charset="0"/>
                <a:ea typeface="+mj-ea"/>
                <a:cs typeface="+mj-cs"/>
              </a:rPr>
              <a:t>¿Cuándo se deben utilizar los EPP?</a:t>
            </a:r>
          </a:p>
        </p:txBody>
      </p:sp>
      <p:pic>
        <p:nvPicPr>
          <p:cNvPr id="5124" name="Picture 4" descr="Idea para Motivar el uso de GUANTES de Seguridad en los trabajadores -  YouTube">
            <a:extLst>
              <a:ext uri="{FF2B5EF4-FFF2-40B4-BE49-F238E27FC236}">
                <a16:creationId xmlns:a16="http://schemas.microsoft.com/office/drawing/2014/main" id="{18DA20EB-6576-4849-A65E-77DF74CFF1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794"/>
          <a:stretch/>
        </p:blipFill>
        <p:spPr bwMode="auto">
          <a:xfrm>
            <a:off x="7194176" y="1529639"/>
            <a:ext cx="4200938" cy="379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7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666BCDB8-641D-4CE0-827E-44FC4A02E9A4}"/>
              </a:ext>
            </a:extLst>
          </p:cNvPr>
          <p:cNvSpPr>
            <a:spLocks noGrp="1"/>
          </p:cNvSpPr>
          <p:nvPr>
            <p:ph type="title"/>
          </p:nvPr>
        </p:nvSpPr>
        <p:spPr>
          <a:xfrm>
            <a:off x="501650" y="697902"/>
            <a:ext cx="11188700" cy="549275"/>
          </a:xfrm>
        </p:spPr>
        <p:txBody>
          <a:bodyPr/>
          <a:lstStyle/>
          <a:p>
            <a:pPr algn="ctr"/>
            <a:r>
              <a:rPr lang="es-CO" sz="3000" dirty="0"/>
              <a:t>CLASIFICACIÓN DE LOS ELEMENTOS DE PROTECCIÓN PERSONAL (EPP)</a:t>
            </a:r>
          </a:p>
        </p:txBody>
      </p:sp>
      <p:sp>
        <p:nvSpPr>
          <p:cNvPr id="9" name="2 Marcador de contenido">
            <a:extLst>
              <a:ext uri="{FF2B5EF4-FFF2-40B4-BE49-F238E27FC236}">
                <a16:creationId xmlns:a16="http://schemas.microsoft.com/office/drawing/2014/main" id="{B0D3E87E-6C1B-46F5-9C1C-C978765E0113}"/>
              </a:ext>
            </a:extLst>
          </p:cNvPr>
          <p:cNvSpPr>
            <a:spLocks noGrp="1"/>
          </p:cNvSpPr>
          <p:nvPr>
            <p:ph idx="1"/>
          </p:nvPr>
        </p:nvSpPr>
        <p:spPr>
          <a:xfrm>
            <a:off x="903475" y="1552425"/>
            <a:ext cx="8229600" cy="4389120"/>
          </a:xfrm>
        </p:spPr>
        <p:txBody>
          <a:bodyPr>
            <a:normAutofit/>
          </a:bodyPr>
          <a:lstStyle/>
          <a:p>
            <a:endParaRPr lang="es-CO" dirty="0"/>
          </a:p>
          <a:p>
            <a:r>
              <a:rPr lang="es-CO" dirty="0"/>
              <a:t>1. EPP cabeza.</a:t>
            </a:r>
          </a:p>
          <a:p>
            <a:r>
              <a:rPr lang="es-CO" dirty="0"/>
              <a:t>2. EPP rostro y ojos.</a:t>
            </a:r>
          </a:p>
          <a:p>
            <a:r>
              <a:rPr lang="it-IT" dirty="0"/>
              <a:t>3. EPP sistema respiratorio.</a:t>
            </a:r>
          </a:p>
          <a:p>
            <a:r>
              <a:rPr lang="es-CO" dirty="0"/>
              <a:t>4. EPP manos.</a:t>
            </a:r>
          </a:p>
          <a:p>
            <a:r>
              <a:rPr lang="es-CO" dirty="0"/>
              <a:t>5. EPP pies.</a:t>
            </a:r>
          </a:p>
          <a:p>
            <a:r>
              <a:rPr lang="es-CO" dirty="0"/>
              <a:t>6. EPP auditiva</a:t>
            </a:r>
          </a:p>
        </p:txBody>
      </p:sp>
      <p:pic>
        <p:nvPicPr>
          <p:cNvPr id="6" name="Imagen 5">
            <a:extLst>
              <a:ext uri="{FF2B5EF4-FFF2-40B4-BE49-F238E27FC236}">
                <a16:creationId xmlns:a16="http://schemas.microsoft.com/office/drawing/2014/main" id="{FFFCCD90-D5EA-4D4E-AB3D-842D335E4581}"/>
              </a:ext>
            </a:extLst>
          </p:cNvPr>
          <p:cNvPicPr>
            <a:picLocks noChangeAspect="1"/>
          </p:cNvPicPr>
          <p:nvPr/>
        </p:nvPicPr>
        <p:blipFill rotWithShape="1">
          <a:blip r:embed="rId2"/>
          <a:srcRect b="17681"/>
          <a:stretch/>
        </p:blipFill>
        <p:spPr>
          <a:xfrm>
            <a:off x="5823899" y="2463782"/>
            <a:ext cx="6108499" cy="2336818"/>
          </a:xfrm>
          <a:prstGeom prst="rect">
            <a:avLst/>
          </a:prstGeom>
        </p:spPr>
      </p:pic>
      <p:sp>
        <p:nvSpPr>
          <p:cNvPr id="12" name="4 CuadroTexto">
            <a:extLst>
              <a:ext uri="{FF2B5EF4-FFF2-40B4-BE49-F238E27FC236}">
                <a16:creationId xmlns:a16="http://schemas.microsoft.com/office/drawing/2014/main" id="{886EF8F0-2938-4EB7-962D-7D75C9CA7F72}"/>
              </a:ext>
            </a:extLst>
          </p:cNvPr>
          <p:cNvSpPr txBox="1"/>
          <p:nvPr/>
        </p:nvSpPr>
        <p:spPr>
          <a:xfrm>
            <a:off x="7173726" y="1834162"/>
            <a:ext cx="3503239" cy="461665"/>
          </a:xfrm>
          <a:prstGeom prst="rect">
            <a:avLst/>
          </a:prstGeom>
          <a:noFill/>
        </p:spPr>
        <p:txBody>
          <a:bodyPr wrap="square" rtlCol="0">
            <a:spAutoFit/>
          </a:bodyPr>
          <a:lstStyle/>
          <a:p>
            <a:r>
              <a:rPr lang="es-CO" sz="2400" b="1" dirty="0">
                <a:solidFill>
                  <a:srgbClr val="005D26"/>
                </a:solidFill>
                <a:latin typeface="Century Gothic" panose="020B0502020202020204" pitchFamily="34" charset="0"/>
                <a:ea typeface="+mj-ea"/>
                <a:cs typeface="+mj-cs"/>
              </a:rPr>
              <a:t>Requisitos de los EPP</a:t>
            </a:r>
          </a:p>
        </p:txBody>
      </p:sp>
    </p:spTree>
    <p:extLst>
      <p:ext uri="{BB962C8B-B14F-4D97-AF65-F5344CB8AC3E}">
        <p14:creationId xmlns:p14="http://schemas.microsoft.com/office/powerpoint/2010/main" val="1164218106"/>
      </p:ext>
    </p:extLst>
  </p:cSld>
  <p:clrMapOvr>
    <a:masterClrMapping/>
  </p:clrMapOvr>
</p:sld>
</file>

<file path=ppt/theme/theme1.xml><?xml version="1.0" encoding="utf-8"?>
<a:theme xmlns:a="http://schemas.openxmlformats.org/drawingml/2006/main" name="Tema de Office">
  <a:themeElements>
    <a:clrScheme name="Personalizado 1">
      <a:dk1>
        <a:srgbClr val="595959"/>
      </a:dk1>
      <a:lt1>
        <a:srgbClr val="FFFFFF"/>
      </a:lt1>
      <a:dk2>
        <a:srgbClr val="00430D"/>
      </a:dk2>
      <a:lt2>
        <a:srgbClr val="B2B2B2"/>
      </a:lt2>
      <a:accent1>
        <a:srgbClr val="73B700"/>
      </a:accent1>
      <a:accent2>
        <a:srgbClr val="00D287"/>
      </a:accent2>
      <a:accent3>
        <a:srgbClr val="00A124"/>
      </a:accent3>
      <a:accent4>
        <a:srgbClr val="FFC30B"/>
      </a:accent4>
      <a:accent5>
        <a:srgbClr val="009893"/>
      </a:accent5>
      <a:accent6>
        <a:srgbClr val="009659"/>
      </a:accent6>
      <a:hlink>
        <a:srgbClr val="73B700"/>
      </a:hlink>
      <a:folHlink>
        <a:srgbClr val="0098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82854713E771947AA519C4937EAC8DC" ma:contentTypeVersion="14" ma:contentTypeDescription="Crear nuevo documento." ma:contentTypeScope="" ma:versionID="820f5f309960815253899982c9ef3740">
  <xsd:schema xmlns:xsd="http://www.w3.org/2001/XMLSchema" xmlns:xs="http://www.w3.org/2001/XMLSchema" xmlns:p="http://schemas.microsoft.com/office/2006/metadata/properties" xmlns:ns3="ac4d8189-6b76-4e14-ae50-3f561ba7a006" xmlns:ns4="1632bcd5-d2e6-437a-b61c-897ef9036f41" targetNamespace="http://schemas.microsoft.com/office/2006/metadata/properties" ma:root="true" ma:fieldsID="debbaf6c287682208f316bae04655801" ns3:_="" ns4:_="">
    <xsd:import namespace="ac4d8189-6b76-4e14-ae50-3f561ba7a006"/>
    <xsd:import namespace="1632bcd5-d2e6-437a-b61c-897ef9036f4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d8189-6b76-4e14-ae50-3f561ba7a0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32bcd5-d2e6-437a-b61c-897ef9036f41"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SharingHintHash" ma:index="21"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E84064-2CD1-468E-9C63-8EBCEFC38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4d8189-6b76-4e14-ae50-3f561ba7a006"/>
    <ds:schemaRef ds:uri="1632bcd5-d2e6-437a-b61c-897ef9036f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64D77A-A006-490E-A394-7F6D292AA97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ac4d8189-6b76-4e14-ae50-3f561ba7a006"/>
    <ds:schemaRef ds:uri="1632bcd5-d2e6-437a-b61c-897ef9036f41"/>
    <ds:schemaRef ds:uri="http://www.w3.org/XML/1998/namespace"/>
  </ds:schemaRefs>
</ds:datastoreItem>
</file>

<file path=customXml/itemProps3.xml><?xml version="1.0" encoding="utf-8"?>
<ds:datastoreItem xmlns:ds="http://schemas.openxmlformats.org/officeDocument/2006/customXml" ds:itemID="{AC01F87B-EFAB-4AA2-8697-DB6DF1E328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11402</TotalTime>
  <Words>1315</Words>
  <Application>Microsoft Office PowerPoint</Application>
  <PresentationFormat>Panorámica</PresentationFormat>
  <Paragraphs>114</Paragraphs>
  <Slides>30</Slides>
  <Notes>0</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Arial</vt:lpstr>
      <vt:lpstr>Calibri</vt:lpstr>
      <vt:lpstr>Calibri Light</vt:lpstr>
      <vt:lpstr>Century Gothic</vt:lpstr>
      <vt:lpstr>Roboto</vt:lpstr>
      <vt:lpstr>Verdana</vt:lpstr>
      <vt:lpstr>Wingdings</vt:lpstr>
      <vt:lpstr>Tema de Office</vt:lpstr>
      <vt:lpstr>ELEMENTOS DE PROTECCIÓN PERSONAL (uso, cuidado y disposición)</vt:lpstr>
      <vt:lpstr>OBJETIVO</vt:lpstr>
      <vt:lpstr>¿QUE SON LOS RIESGOS LABORALES?</vt:lpstr>
      <vt:lpstr>CLASIFICACIÓN DE PELIGROS </vt:lpstr>
      <vt:lpstr>¿CÓMO PREVENIR Y MINIMIZAR EL RIESGO? </vt:lpstr>
      <vt:lpstr>AUTOCUIDADO</vt:lpstr>
      <vt:lpstr>  ELEMENTOS DE PROTECCION PERSONAL (EPP)</vt:lpstr>
      <vt:lpstr>ELEMENTOS DE PROTECCIÓN PERSONAL (EPP)</vt:lpstr>
      <vt:lpstr>CLASIFICACIÓN DE LOS ELEMENTOS DE PROTECCIÓN PERSONAL (EPP)</vt:lpstr>
      <vt:lpstr>ELEMENTOS DE PROTECCIÓN DE CABEZA</vt:lpstr>
      <vt:lpstr>ELEMENTOS DE PROTECCIÓN DE CABEZA</vt:lpstr>
      <vt:lpstr>ELEMENTOS DE PROTECCIÓN ROSTRO Y OJOS</vt:lpstr>
      <vt:lpstr>ELEMENTOS DE PROTECCIÓN ROSTRO Y OJOS</vt:lpstr>
      <vt:lpstr>ELEMENTOS DE PROTECCIÓN ROSTRO Y OJOS</vt:lpstr>
      <vt:lpstr>  ELEMENTOS DE PROTECCION SISTEMA RESPIRATORIO</vt:lpstr>
      <vt:lpstr>ELEMENTOS DE PROTECCIÓN  SISTEMA RESPIRATORIO</vt:lpstr>
      <vt:lpstr>ELEMENTOS DE PROTECCIÓN SISTEMA RESPIRATORIO (Alta Eficiencia Con Filtro)</vt:lpstr>
      <vt:lpstr>ELEMENTOS DE PROTECCIÓN SISTEMA RESPIRATORIO</vt:lpstr>
      <vt:lpstr>ELEMENTOS DE PROTECCIÓN SISTEMA RESPIRATORIO</vt:lpstr>
      <vt:lpstr>ELEMENTOS DE PROTECCIÓN DE MANOS</vt:lpstr>
      <vt:lpstr>ELEMENTOS DE PROTECCIÓN DE MANOS</vt:lpstr>
      <vt:lpstr>ELEMENTOS DE PROTECCIÓN DE MANOS</vt:lpstr>
      <vt:lpstr>ELEMENTOS DE PROTECCIÓN DE PIES</vt:lpstr>
      <vt:lpstr>ELEMENTOS DE PROTECCIÓN DE PIES</vt:lpstr>
      <vt:lpstr>USO ADECUADO DE LAS BOTAS</vt:lpstr>
      <vt:lpstr>ELEMENTOS DE PROTECCIÓN AUDITIVOS</vt:lpstr>
      <vt:lpstr>ELEMENTOS DE PROTECCIÓN AUDITIVOS</vt:lpstr>
      <vt:lpstr>ELEMENTOS DE PROTECCIÓN AUDITIVOS</vt:lpstr>
      <vt:lpstr>ASEO Y MANTENIMIENTO DE LOS ELEMENTOS DE PROTECCIÓN PERSONAL</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Angela Cifuentes</dc:creator>
  <cp:lastModifiedBy>Carolina</cp:lastModifiedBy>
  <cp:revision>270</cp:revision>
  <dcterms:created xsi:type="dcterms:W3CDTF">2022-03-23T16:23:18Z</dcterms:created>
  <dcterms:modified xsi:type="dcterms:W3CDTF">2024-06-27T04:59:00Z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0x010100E82854713E771947AA519C4937EAC8DC</vt:lpwstr>
  </property>
</Properties>
</file>