
<file path=[Content_Types].xml><?xml version="1.0" encoding="utf-8"?>
<Types xmlns="http://schemas.openxmlformats.org/package/2006/content-types">
  <Default Extension="crdownload" ContentType="image/jpeg"/>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64" r:id="rId8"/>
    <p:sldId id="385" r:id="rId9"/>
    <p:sldId id="335" r:id="rId10"/>
    <p:sldId id="369" r:id="rId11"/>
    <p:sldId id="372" r:id="rId12"/>
    <p:sldId id="381" r:id="rId13"/>
    <p:sldId id="380" r:id="rId14"/>
    <p:sldId id="382" r:id="rId15"/>
    <p:sldId id="383" r:id="rId16"/>
    <p:sldId id="384" r:id="rId17"/>
    <p:sldId id="370" r:id="rId18"/>
    <p:sldId id="373" r:id="rId19"/>
    <p:sldId id="374" r:id="rId20"/>
    <p:sldId id="375" r:id="rId21"/>
    <p:sldId id="376" r:id="rId22"/>
    <p:sldId id="377" r:id="rId23"/>
    <p:sldId id="265" r:id="rId24"/>
    <p:sldId id="378" r:id="rId25"/>
    <p:sldId id="379" r:id="rId26"/>
    <p:sldId id="368" r:id="rId27"/>
    <p:sldId id="262"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A4B7D04-507C-4939-8D58-349295814D69}">
          <p14:sldIdLst>
            <p14:sldId id="256"/>
            <p14:sldId id="257"/>
            <p14:sldId id="259"/>
            <p14:sldId id="264"/>
            <p14:sldId id="385"/>
            <p14:sldId id="335"/>
            <p14:sldId id="369"/>
            <p14:sldId id="372"/>
            <p14:sldId id="381"/>
            <p14:sldId id="380"/>
            <p14:sldId id="382"/>
            <p14:sldId id="383"/>
            <p14:sldId id="384"/>
            <p14:sldId id="370"/>
            <p14:sldId id="373"/>
            <p14:sldId id="374"/>
          </p14:sldIdLst>
        </p14:section>
        <p14:section name="Sección sin título" id="{4685FAF9-F19D-408D-B626-5C445514C445}">
          <p14:sldIdLst>
            <p14:sldId id="375"/>
            <p14:sldId id="376"/>
            <p14:sldId id="377"/>
            <p14:sldId id="265"/>
            <p14:sldId id="378"/>
            <p14:sldId id="379"/>
            <p14:sldId id="368"/>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A82C"/>
    <a:srgbClr val="73B700"/>
    <a:srgbClr val="800000"/>
    <a:srgbClr val="FFCC66"/>
    <a:srgbClr val="FFE3D5"/>
    <a:srgbClr val="FF9999"/>
    <a:srgbClr val="005D26"/>
    <a:srgbClr val="0153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E4D98-D3C9-434E-93D7-E8C804D432EE}"/>
              </a:ext>
            </a:extLst>
          </p:cNvPr>
          <p:cNvSpPr>
            <a:spLocks noGrp="1"/>
          </p:cNvSpPr>
          <p:nvPr>
            <p:ph type="ctrTitle" hasCustomPrompt="1"/>
          </p:nvPr>
        </p:nvSpPr>
        <p:spPr>
          <a:xfrm>
            <a:off x="5682342" y="4757737"/>
            <a:ext cx="6270849" cy="1717707"/>
          </a:xfrm>
        </p:spPr>
        <p:txBody>
          <a:bodyPr anchor="b">
            <a:normAutofit/>
          </a:bodyPr>
          <a:lstStyle>
            <a:lvl1pPr algn="ctr">
              <a:defRPr sz="2800" b="1">
                <a:solidFill>
                  <a:srgbClr val="44A82C"/>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28148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hasCustomPrompt="1"/>
          </p:nvPr>
        </p:nvSpPr>
        <p:spPr>
          <a:xfrm>
            <a:off x="6839337" y="1462407"/>
            <a:ext cx="5130990" cy="2462050"/>
          </a:xfrm>
        </p:spPr>
        <p:txBody>
          <a:bodyPr anchor="b">
            <a:normAutofit/>
          </a:bodyPr>
          <a:lstStyle>
            <a:lvl1pPr>
              <a:defRPr sz="28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29993C8D-0B72-4ACF-9F45-DB2B99B7FE52}"/>
              </a:ext>
            </a:extLst>
          </p:cNvPr>
          <p:cNvSpPr>
            <a:spLocks noGrp="1"/>
          </p:cNvSpPr>
          <p:nvPr>
            <p:ph type="body" idx="1"/>
          </p:nvPr>
        </p:nvSpPr>
        <p:spPr>
          <a:xfrm>
            <a:off x="6839337" y="4072547"/>
            <a:ext cx="4945225" cy="1500187"/>
          </a:xfrm>
        </p:spPr>
        <p:txBody>
          <a:bodyPr>
            <a:normAutofit/>
          </a:bodyPr>
          <a:lstStyle>
            <a:lvl1pPr marL="0" indent="0">
              <a:buNone/>
              <a:defRPr sz="1800">
                <a:solidFill>
                  <a:schemeClr val="bg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los estilos de texto del patrón</a:t>
            </a:r>
          </a:p>
        </p:txBody>
      </p:sp>
      <p:pic>
        <p:nvPicPr>
          <p:cNvPr id="8" name="Imagen 7">
            <a:extLst>
              <a:ext uri="{FF2B5EF4-FFF2-40B4-BE49-F238E27FC236}">
                <a16:creationId xmlns:a16="http://schemas.microsoft.com/office/drawing/2014/main" id="{96DDA732-CE87-4E87-88B0-B095F353CA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32166" y="120876"/>
            <a:ext cx="2238161" cy="1126141"/>
          </a:xfrm>
          <a:prstGeom prst="rect">
            <a:avLst/>
          </a:prstGeom>
        </p:spPr>
      </p:pic>
    </p:spTree>
    <p:extLst>
      <p:ext uri="{BB962C8B-B14F-4D97-AF65-F5344CB8AC3E}">
        <p14:creationId xmlns:p14="http://schemas.microsoft.com/office/powerpoint/2010/main" val="395846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4BEB466-942F-4B28-892D-0D6F99ED16F1}"/>
              </a:ext>
            </a:extLst>
          </p:cNvPr>
          <p:cNvSpPr>
            <a:spLocks noGrp="1"/>
          </p:cNvSpPr>
          <p:nvPr>
            <p:ph idx="1"/>
          </p:nvPr>
        </p:nvSpPr>
        <p:spPr>
          <a:xfrm>
            <a:off x="490451" y="1193470"/>
            <a:ext cx="10863349" cy="4722236"/>
          </a:xfrm>
        </p:spPr>
        <p:txBody>
          <a:bodyPr>
            <a:normAutofit/>
          </a:bodyPr>
          <a:lstStyle>
            <a:lvl1pPr>
              <a:defRPr sz="2400" b="1">
                <a:solidFill>
                  <a:schemeClr val="bg2">
                    <a:lumMod val="75000"/>
                  </a:schemeClr>
                </a:solidFill>
                <a:latin typeface="Century Gothic" panose="020B0502020202020204" pitchFamily="34" charset="0"/>
              </a:defRPr>
            </a:lvl1pPr>
            <a:lvl2pPr>
              <a:defRPr sz="2000">
                <a:solidFill>
                  <a:schemeClr val="bg2">
                    <a:lumMod val="75000"/>
                  </a:schemeClr>
                </a:solidFill>
                <a:latin typeface="Century Gothic" panose="020B0502020202020204" pitchFamily="34" charset="0"/>
              </a:defRPr>
            </a:lvl2pPr>
            <a:lvl3pPr>
              <a:defRPr sz="1800">
                <a:solidFill>
                  <a:schemeClr val="bg2">
                    <a:lumMod val="75000"/>
                  </a:schemeClr>
                </a:solidFill>
                <a:latin typeface="Century Gothic" panose="020B0502020202020204" pitchFamily="34" charset="0"/>
              </a:defRPr>
            </a:lvl3pPr>
            <a:lvl4pPr>
              <a:defRPr sz="1600">
                <a:solidFill>
                  <a:schemeClr val="bg2">
                    <a:lumMod val="75000"/>
                  </a:schemeClr>
                </a:solidFill>
                <a:latin typeface="Century Gothic" panose="020B0502020202020204" pitchFamily="34" charset="0"/>
              </a:defRPr>
            </a:lvl4pPr>
            <a:lvl5pPr>
              <a:defRPr sz="1400">
                <a:solidFill>
                  <a:schemeClr val="bg2">
                    <a:lumMod val="75000"/>
                  </a:schemeClr>
                </a:solidFill>
                <a:latin typeface="Century Gothic" panose="020B0502020202020204" pitchFamily="34" charset="0"/>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2" name="Título 1">
            <a:extLst>
              <a:ext uri="{FF2B5EF4-FFF2-40B4-BE49-F238E27FC236}">
                <a16:creationId xmlns:a16="http://schemas.microsoft.com/office/drawing/2014/main" id="{DBF9727E-C646-46D5-A290-1F8C96BDF498}"/>
              </a:ext>
            </a:extLst>
          </p:cNvPr>
          <p:cNvSpPr>
            <a:spLocks noGrp="1"/>
          </p:cNvSpPr>
          <p:nvPr>
            <p:ph type="title"/>
          </p:nvPr>
        </p:nvSpPr>
        <p:spPr>
          <a:xfrm>
            <a:off x="490450" y="402448"/>
            <a:ext cx="10863349" cy="549275"/>
          </a:xfrm>
        </p:spPr>
        <p:txBody>
          <a:bodyPr>
            <a:noAutofit/>
          </a:bodyPr>
          <a:lstStyle>
            <a:lvl1pPr>
              <a:defRPr sz="2800" b="1">
                <a:solidFill>
                  <a:srgbClr val="005D26"/>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19965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044D94A-C16E-4847-81B8-735B143DF37A}"/>
              </a:ext>
            </a:extLst>
          </p:cNvPr>
          <p:cNvSpPr>
            <a:spLocks noGrp="1"/>
          </p:cNvSpPr>
          <p:nvPr>
            <p:ph sz="half" idx="1"/>
          </p:nvPr>
        </p:nvSpPr>
        <p:spPr>
          <a:xfrm>
            <a:off x="490450" y="1205433"/>
            <a:ext cx="5489171" cy="4952771"/>
          </a:xfrm>
        </p:spPr>
        <p:txBody>
          <a:bodyPr>
            <a:normAutofit/>
          </a:bodyPr>
          <a:lstStyle>
            <a:lvl1pPr>
              <a:defRPr sz="2400" b="1">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400">
                <a:solidFill>
                  <a:schemeClr val="bg2">
                    <a:lumMod val="75000"/>
                  </a:schemeClr>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D80ECB6D-E76C-41B9-A140-4D57996CB8FC}"/>
              </a:ext>
            </a:extLst>
          </p:cNvPr>
          <p:cNvSpPr>
            <a:spLocks noGrp="1"/>
          </p:cNvSpPr>
          <p:nvPr>
            <p:ph sz="half" idx="2"/>
          </p:nvPr>
        </p:nvSpPr>
        <p:spPr>
          <a:xfrm>
            <a:off x="6190210" y="1205433"/>
            <a:ext cx="5489171" cy="4952771"/>
          </a:xfrm>
        </p:spPr>
        <p:txBody>
          <a:bodyPr>
            <a:normAutofit/>
          </a:bodyPr>
          <a:lstStyle>
            <a:lvl1pPr>
              <a:defRPr sz="2400" b="1">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400">
                <a:solidFill>
                  <a:schemeClr val="bg2">
                    <a:lumMod val="75000"/>
                  </a:schemeClr>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Título 1">
            <a:extLst>
              <a:ext uri="{FF2B5EF4-FFF2-40B4-BE49-F238E27FC236}">
                <a16:creationId xmlns:a16="http://schemas.microsoft.com/office/drawing/2014/main" id="{E8118751-86EE-43D3-A2DA-8CD40BF82B26}"/>
              </a:ext>
            </a:extLst>
          </p:cNvPr>
          <p:cNvSpPr>
            <a:spLocks noGrp="1"/>
          </p:cNvSpPr>
          <p:nvPr>
            <p:ph type="title"/>
          </p:nvPr>
        </p:nvSpPr>
        <p:spPr>
          <a:xfrm>
            <a:off x="490449" y="365125"/>
            <a:ext cx="11188931" cy="549275"/>
          </a:xfrm>
        </p:spPr>
        <p:txBody>
          <a:bodyPr>
            <a:noAutofit/>
          </a:bodyPr>
          <a:lstStyle>
            <a:lvl1pPr>
              <a:defRPr sz="2800" b="1">
                <a:solidFill>
                  <a:srgbClr val="005D26"/>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839472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C2A2DE-F8AC-4A20-BCD9-1314B180C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E2FD614-3224-441F-9156-B80F10B39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20083269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Lst>
  <p:txStyles>
    <p:titleStyle>
      <a:lvl1pPr algn="l" defTabSz="914400" rtl="0" eaLnBrk="1" latinLnBrk="0" hangingPunct="1">
        <a:lnSpc>
          <a:spcPct val="90000"/>
        </a:lnSpc>
        <a:spcBef>
          <a:spcPct val="0"/>
        </a:spcBef>
        <a:buNone/>
        <a:defRPr sz="2400" b="1" kern="1200">
          <a:solidFill>
            <a:schemeClr val="bg2">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crdownload"/><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7C199-83AA-4773-A6E2-FE12BC2E48A1}"/>
              </a:ext>
            </a:extLst>
          </p:cNvPr>
          <p:cNvSpPr>
            <a:spLocks noGrp="1"/>
          </p:cNvSpPr>
          <p:nvPr>
            <p:ph type="ctrTitle"/>
          </p:nvPr>
        </p:nvSpPr>
        <p:spPr>
          <a:xfrm>
            <a:off x="7113084" y="5343162"/>
            <a:ext cx="4680030" cy="1015068"/>
          </a:xfrm>
        </p:spPr>
        <p:txBody>
          <a:bodyPr>
            <a:normAutofit fontScale="90000"/>
          </a:bodyPr>
          <a:lstStyle/>
          <a:p>
            <a:r>
              <a:rPr lang="es-ES" sz="3600" dirty="0"/>
              <a:t>USO DEL BASTON TONFA</a:t>
            </a:r>
            <a:endParaRPr lang="es-CO" sz="3600" dirty="0"/>
          </a:p>
        </p:txBody>
      </p:sp>
    </p:spTree>
    <p:extLst>
      <p:ext uri="{BB962C8B-B14F-4D97-AF65-F5344CB8AC3E}">
        <p14:creationId xmlns:p14="http://schemas.microsoft.com/office/powerpoint/2010/main" val="1145489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574131"/>
            <a:ext cx="11188931" cy="549275"/>
          </a:xfrm>
        </p:spPr>
        <p:txBody>
          <a:bodyPr/>
          <a:lstStyle/>
          <a:p>
            <a:r>
              <a:rPr lang="es-ES" dirty="0"/>
              <a:t>MEDIDAS DE SEGURIDAD ENFOCADAS A LA SEGURIDAD PRIVADA</a:t>
            </a:r>
            <a:br>
              <a:rPr lang="es-ES" dirty="0"/>
            </a:br>
            <a:r>
              <a:rPr lang="es-ES" dirty="0"/>
              <a:t>  </a:t>
            </a:r>
            <a:endParaRPr lang="es-CO" dirty="0"/>
          </a:p>
        </p:txBody>
      </p:sp>
      <p:sp>
        <p:nvSpPr>
          <p:cNvPr id="4" name="CuadroTexto 3"/>
          <p:cNvSpPr txBox="1"/>
          <p:nvPr/>
        </p:nvSpPr>
        <p:spPr>
          <a:xfrm>
            <a:off x="438198" y="1055451"/>
            <a:ext cx="5773783" cy="738664"/>
          </a:xfrm>
          <a:prstGeom prst="rect">
            <a:avLst/>
          </a:prstGeom>
          <a:noFill/>
        </p:spPr>
        <p:txBody>
          <a:bodyPr wrap="square" rtlCol="0">
            <a:spAutoFit/>
          </a:bodyPr>
          <a:lstStyle/>
          <a:p>
            <a:r>
              <a:rPr lang="es-CO" sz="2400" b="1" dirty="0">
                <a:latin typeface="Century Gothic" panose="020B0502020202020204" pitchFamily="34" charset="0"/>
              </a:rPr>
              <a:t>COMO INTERVENIR?</a:t>
            </a:r>
          </a:p>
          <a:p>
            <a:endParaRPr lang="es-CO" dirty="0"/>
          </a:p>
        </p:txBody>
      </p:sp>
      <p:pic>
        <p:nvPicPr>
          <p:cNvPr id="2" name="WhatsApp Video 2023-03-22 at 11.50.12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7633" y="1609449"/>
            <a:ext cx="3696789" cy="4007580"/>
          </a:xfrm>
          <a:prstGeom prst="rect">
            <a:avLst/>
          </a:prstGeom>
        </p:spPr>
      </p:pic>
      <p:sp>
        <p:nvSpPr>
          <p:cNvPr id="3" name="CuadroTexto 2"/>
          <p:cNvSpPr txBox="1"/>
          <p:nvPr/>
        </p:nvSpPr>
        <p:spPr>
          <a:xfrm>
            <a:off x="438198" y="2044602"/>
            <a:ext cx="6027916" cy="461665"/>
          </a:xfrm>
          <a:prstGeom prst="rect">
            <a:avLst/>
          </a:prstGeom>
          <a:noFill/>
        </p:spPr>
        <p:txBody>
          <a:bodyPr wrap="square" rtlCol="0">
            <a:spAutoFit/>
          </a:bodyPr>
          <a:lstStyle/>
          <a:p>
            <a:r>
              <a:rPr lang="es-CO" sz="2400" b="1" dirty="0">
                <a:latin typeface="Century Gothic" panose="020B0502020202020204" pitchFamily="34" charset="0"/>
              </a:rPr>
              <a:t>COMUNICACIÓN ASERTIVA </a:t>
            </a:r>
          </a:p>
        </p:txBody>
      </p:sp>
      <p:sp>
        <p:nvSpPr>
          <p:cNvPr id="6" name="CuadroTexto 5"/>
          <p:cNvSpPr txBox="1"/>
          <p:nvPr/>
        </p:nvSpPr>
        <p:spPr>
          <a:xfrm>
            <a:off x="548640" y="2886891"/>
            <a:ext cx="5773783" cy="2308324"/>
          </a:xfrm>
          <a:prstGeom prst="rect">
            <a:avLst/>
          </a:prstGeom>
          <a:noFill/>
        </p:spPr>
        <p:txBody>
          <a:bodyPr wrap="square" rtlCol="0">
            <a:spAutoFit/>
          </a:bodyPr>
          <a:lstStyle/>
          <a:p>
            <a:r>
              <a:rPr lang="es-CO" sz="2400" b="1" dirty="0">
                <a:latin typeface="Century Gothic" panose="020B0502020202020204" pitchFamily="34" charset="0"/>
              </a:rPr>
              <a:t>La comunicación verbal en el momento de abordar un posible conflicto es crucial. Uno de los tips mas importante  para escalar un conflicto, es desarmar verbalmente a una persona fuera de casillas.  </a:t>
            </a:r>
            <a:endParaRPr lang="es-CO" sz="2400" dirty="0"/>
          </a:p>
        </p:txBody>
      </p:sp>
    </p:spTree>
    <p:extLst>
      <p:ext uri="{BB962C8B-B14F-4D97-AF65-F5344CB8AC3E}">
        <p14:creationId xmlns:p14="http://schemas.microsoft.com/office/powerpoint/2010/main" val="793693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574131"/>
            <a:ext cx="11188931" cy="549275"/>
          </a:xfrm>
        </p:spPr>
        <p:txBody>
          <a:bodyPr/>
          <a:lstStyle/>
          <a:p>
            <a:r>
              <a:rPr lang="es-ES" dirty="0"/>
              <a:t>MEDIDAS DE SEGURIDAD ENFOCADAS A LA SEGURIDAD PRIVADA</a:t>
            </a:r>
            <a:br>
              <a:rPr lang="es-ES" dirty="0"/>
            </a:br>
            <a:r>
              <a:rPr lang="es-ES" dirty="0"/>
              <a:t>  </a:t>
            </a:r>
            <a:endParaRPr lang="es-CO" dirty="0"/>
          </a:p>
        </p:txBody>
      </p:sp>
      <p:sp>
        <p:nvSpPr>
          <p:cNvPr id="4" name="CuadroTexto 3"/>
          <p:cNvSpPr txBox="1"/>
          <p:nvPr/>
        </p:nvSpPr>
        <p:spPr>
          <a:xfrm>
            <a:off x="438198" y="1055451"/>
            <a:ext cx="5773783" cy="738664"/>
          </a:xfrm>
          <a:prstGeom prst="rect">
            <a:avLst/>
          </a:prstGeom>
          <a:noFill/>
        </p:spPr>
        <p:txBody>
          <a:bodyPr wrap="square" rtlCol="0">
            <a:spAutoFit/>
          </a:bodyPr>
          <a:lstStyle/>
          <a:p>
            <a:r>
              <a:rPr lang="es-CO" sz="2400" b="1" dirty="0">
                <a:latin typeface="Century Gothic" panose="020B0502020202020204" pitchFamily="34" charset="0"/>
              </a:rPr>
              <a:t>COMO INTERVENIR?</a:t>
            </a:r>
          </a:p>
          <a:p>
            <a:endParaRPr lang="es-CO" dirty="0"/>
          </a:p>
        </p:txBody>
      </p:sp>
      <p:sp>
        <p:nvSpPr>
          <p:cNvPr id="3" name="CuadroTexto 2"/>
          <p:cNvSpPr txBox="1"/>
          <p:nvPr/>
        </p:nvSpPr>
        <p:spPr>
          <a:xfrm>
            <a:off x="438198" y="2044602"/>
            <a:ext cx="6027916" cy="461665"/>
          </a:xfrm>
          <a:prstGeom prst="rect">
            <a:avLst/>
          </a:prstGeom>
          <a:noFill/>
        </p:spPr>
        <p:txBody>
          <a:bodyPr wrap="square" rtlCol="0">
            <a:spAutoFit/>
          </a:bodyPr>
          <a:lstStyle/>
          <a:p>
            <a:r>
              <a:rPr lang="es-CO" sz="2400" b="1" dirty="0">
                <a:latin typeface="Century Gothic" panose="020B0502020202020204" pitchFamily="34" charset="0"/>
              </a:rPr>
              <a:t>COMUNICACIÓN ASERTIVA </a:t>
            </a:r>
          </a:p>
        </p:txBody>
      </p:sp>
      <p:sp>
        <p:nvSpPr>
          <p:cNvPr id="6" name="CuadroTexto 5"/>
          <p:cNvSpPr txBox="1"/>
          <p:nvPr/>
        </p:nvSpPr>
        <p:spPr>
          <a:xfrm>
            <a:off x="548640" y="2886891"/>
            <a:ext cx="5773783" cy="2677656"/>
          </a:xfrm>
          <a:prstGeom prst="rect">
            <a:avLst/>
          </a:prstGeom>
          <a:noFill/>
        </p:spPr>
        <p:txBody>
          <a:bodyPr wrap="square" rtlCol="0">
            <a:spAutoFit/>
          </a:bodyPr>
          <a:lstStyle/>
          <a:p>
            <a:r>
              <a:rPr lang="es-CO" sz="2400" b="1" dirty="0">
                <a:latin typeface="Century Gothic" panose="020B0502020202020204" pitchFamily="34" charset="0"/>
              </a:rPr>
              <a:t>El guarda de seguridad debe tener en conocimiento, que entre sus responsabilidades se encuentra la custodia de un bien, sin embargo no debe adquirir obligaciones ni roles los cuales son responsabilidad de otra persona.  </a:t>
            </a:r>
            <a:endParaRPr lang="es-CO" sz="2400" dirty="0"/>
          </a:p>
        </p:txBody>
      </p:sp>
      <p:pic>
        <p:nvPicPr>
          <p:cNvPr id="5" name="Imagen 4" descr="&lt;strong&gt;Guiar&lt;/strong&gt; Png, Vectores, PSD, e Clipart Para Descarga Gratuita | pngtre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125" y="1996853"/>
            <a:ext cx="3680097" cy="3694251"/>
          </a:xfrm>
          <a:prstGeom prst="rect">
            <a:avLst/>
          </a:prstGeom>
        </p:spPr>
      </p:pic>
    </p:spTree>
    <p:extLst>
      <p:ext uri="{BB962C8B-B14F-4D97-AF65-F5344CB8AC3E}">
        <p14:creationId xmlns:p14="http://schemas.microsoft.com/office/powerpoint/2010/main" val="341754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574131"/>
            <a:ext cx="11188931" cy="549275"/>
          </a:xfrm>
        </p:spPr>
        <p:txBody>
          <a:bodyPr/>
          <a:lstStyle/>
          <a:p>
            <a:r>
              <a:rPr lang="es-ES" dirty="0"/>
              <a:t>MEDIDAS DE SEGURIDAD ENFOCADAS A LA SEGURIDAD PRIVADA</a:t>
            </a:r>
            <a:br>
              <a:rPr lang="es-ES" dirty="0"/>
            </a:br>
            <a:r>
              <a:rPr lang="es-ES" dirty="0"/>
              <a:t>  </a:t>
            </a:r>
            <a:endParaRPr lang="es-CO" dirty="0"/>
          </a:p>
        </p:txBody>
      </p:sp>
      <p:sp>
        <p:nvSpPr>
          <p:cNvPr id="4" name="CuadroTexto 3"/>
          <p:cNvSpPr txBox="1"/>
          <p:nvPr/>
        </p:nvSpPr>
        <p:spPr>
          <a:xfrm>
            <a:off x="438198" y="1055451"/>
            <a:ext cx="5773783" cy="738664"/>
          </a:xfrm>
          <a:prstGeom prst="rect">
            <a:avLst/>
          </a:prstGeom>
          <a:noFill/>
        </p:spPr>
        <p:txBody>
          <a:bodyPr wrap="square" rtlCol="0">
            <a:spAutoFit/>
          </a:bodyPr>
          <a:lstStyle/>
          <a:p>
            <a:r>
              <a:rPr lang="es-CO" sz="2400" b="1" dirty="0">
                <a:latin typeface="Century Gothic" panose="020B0502020202020204" pitchFamily="34" charset="0"/>
              </a:rPr>
              <a:t>NO TE APASIONES!</a:t>
            </a:r>
          </a:p>
          <a:p>
            <a:endParaRPr lang="es-CO" dirty="0"/>
          </a:p>
        </p:txBody>
      </p:sp>
      <p:sp>
        <p:nvSpPr>
          <p:cNvPr id="3" name="CuadroTexto 2"/>
          <p:cNvSpPr txBox="1"/>
          <p:nvPr/>
        </p:nvSpPr>
        <p:spPr>
          <a:xfrm>
            <a:off x="438198" y="2044602"/>
            <a:ext cx="6027916" cy="461665"/>
          </a:xfrm>
          <a:prstGeom prst="rect">
            <a:avLst/>
          </a:prstGeom>
          <a:noFill/>
        </p:spPr>
        <p:txBody>
          <a:bodyPr wrap="square" rtlCol="0">
            <a:spAutoFit/>
          </a:bodyPr>
          <a:lstStyle/>
          <a:p>
            <a:r>
              <a:rPr lang="es-CO" sz="2400" b="1" dirty="0">
                <a:latin typeface="Century Gothic" panose="020B0502020202020204" pitchFamily="34" charset="0"/>
              </a:rPr>
              <a:t>COMUNICACIÓN ASERTIVA </a:t>
            </a:r>
          </a:p>
        </p:txBody>
      </p:sp>
      <p:sp>
        <p:nvSpPr>
          <p:cNvPr id="6" name="CuadroTexto 5"/>
          <p:cNvSpPr txBox="1"/>
          <p:nvPr/>
        </p:nvSpPr>
        <p:spPr>
          <a:xfrm>
            <a:off x="548640" y="2886891"/>
            <a:ext cx="5773783" cy="2308324"/>
          </a:xfrm>
          <a:prstGeom prst="rect">
            <a:avLst/>
          </a:prstGeom>
          <a:noFill/>
        </p:spPr>
        <p:txBody>
          <a:bodyPr wrap="square" rtlCol="0">
            <a:spAutoFit/>
          </a:bodyPr>
          <a:lstStyle/>
          <a:p>
            <a:r>
              <a:rPr lang="es-CO" sz="2400" b="1" dirty="0">
                <a:latin typeface="Century Gothic" panose="020B0502020202020204" pitchFamily="34" charset="0"/>
              </a:rPr>
              <a:t> Muchas de los requerimientos que se atienden en  el rol de guarda de seguridad, no son de la manera mas amable, sin embargo la atención debe ser siempre la misma y la compostura debe conservarse.</a:t>
            </a:r>
            <a:endParaRPr lang="es-CO" sz="2400"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735" y="2275434"/>
            <a:ext cx="4751887" cy="3273522"/>
          </a:xfrm>
          <a:prstGeom prst="rect">
            <a:avLst/>
          </a:prstGeom>
        </p:spPr>
      </p:pic>
    </p:spTree>
    <p:extLst>
      <p:ext uri="{BB962C8B-B14F-4D97-AF65-F5344CB8AC3E}">
        <p14:creationId xmlns:p14="http://schemas.microsoft.com/office/powerpoint/2010/main" val="428402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574131"/>
            <a:ext cx="11188931" cy="549275"/>
          </a:xfrm>
        </p:spPr>
        <p:txBody>
          <a:bodyPr/>
          <a:lstStyle/>
          <a:p>
            <a:r>
              <a:rPr lang="es-ES" dirty="0"/>
              <a:t>MEDIDAS DE SEGURIDAD ENFOCADAS A LA SEGURIDAD PRIVADA</a:t>
            </a:r>
            <a:br>
              <a:rPr lang="es-ES" dirty="0"/>
            </a:br>
            <a:r>
              <a:rPr lang="es-ES" dirty="0"/>
              <a:t>  </a:t>
            </a:r>
            <a:endParaRPr lang="es-CO" dirty="0"/>
          </a:p>
        </p:txBody>
      </p:sp>
      <p:sp>
        <p:nvSpPr>
          <p:cNvPr id="4" name="CuadroTexto 3"/>
          <p:cNvSpPr txBox="1"/>
          <p:nvPr/>
        </p:nvSpPr>
        <p:spPr>
          <a:xfrm>
            <a:off x="438198" y="1055451"/>
            <a:ext cx="6524305" cy="738664"/>
          </a:xfrm>
          <a:prstGeom prst="rect">
            <a:avLst/>
          </a:prstGeom>
          <a:noFill/>
        </p:spPr>
        <p:txBody>
          <a:bodyPr wrap="square" rtlCol="0">
            <a:spAutoFit/>
          </a:bodyPr>
          <a:lstStyle/>
          <a:p>
            <a:r>
              <a:rPr lang="es-CO" sz="2400" b="1" dirty="0">
                <a:latin typeface="Century Gothic" panose="020B0502020202020204" pitchFamily="34" charset="0"/>
              </a:rPr>
              <a:t>LAS ARMAS DE FUEGO NO SON DE JUEGO!</a:t>
            </a:r>
          </a:p>
          <a:p>
            <a:endParaRPr lang="es-CO" dirty="0"/>
          </a:p>
        </p:txBody>
      </p:sp>
      <p:sp>
        <p:nvSpPr>
          <p:cNvPr id="3" name="CuadroTexto 2"/>
          <p:cNvSpPr txBox="1"/>
          <p:nvPr/>
        </p:nvSpPr>
        <p:spPr>
          <a:xfrm>
            <a:off x="438198" y="2044602"/>
            <a:ext cx="6027916" cy="461665"/>
          </a:xfrm>
          <a:prstGeom prst="rect">
            <a:avLst/>
          </a:prstGeom>
          <a:noFill/>
        </p:spPr>
        <p:txBody>
          <a:bodyPr wrap="square" rtlCol="0">
            <a:spAutoFit/>
          </a:bodyPr>
          <a:lstStyle/>
          <a:p>
            <a:r>
              <a:rPr lang="es-CO" sz="2400" b="1" dirty="0">
                <a:latin typeface="Century Gothic" panose="020B0502020202020204" pitchFamily="34" charset="0"/>
              </a:rPr>
              <a:t> </a:t>
            </a:r>
          </a:p>
        </p:txBody>
      </p:sp>
      <p:sp>
        <p:nvSpPr>
          <p:cNvPr id="6" name="CuadroTexto 5"/>
          <p:cNvSpPr txBox="1"/>
          <p:nvPr/>
        </p:nvSpPr>
        <p:spPr>
          <a:xfrm>
            <a:off x="565264" y="2275434"/>
            <a:ext cx="5773783" cy="1938992"/>
          </a:xfrm>
          <a:prstGeom prst="rect">
            <a:avLst/>
          </a:prstGeom>
          <a:noFill/>
        </p:spPr>
        <p:txBody>
          <a:bodyPr wrap="square" rtlCol="0">
            <a:spAutoFit/>
          </a:bodyPr>
          <a:lstStyle/>
          <a:p>
            <a:r>
              <a:rPr lang="es-CO" sz="2400" b="1" dirty="0">
                <a:latin typeface="Century Gothic" panose="020B0502020202020204" pitchFamily="34" charset="0"/>
              </a:rPr>
              <a:t>Las armas de fuego han sido diseñadas para ocasionar daño, de su correcta utilización depende que el blanco no seamos nosotros mismos.</a:t>
            </a:r>
            <a:endParaRPr lang="es-CO" sz="2400" dirty="0"/>
          </a:p>
        </p:txBody>
      </p:sp>
      <p:pic>
        <p:nvPicPr>
          <p:cNvPr id="5" name="WhatsApp Video 2023-03-22 at 12.46.04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1127" y="1227909"/>
            <a:ext cx="3501227" cy="4715691"/>
          </a:xfrm>
          <a:prstGeom prst="rect">
            <a:avLst/>
          </a:prstGeom>
        </p:spPr>
      </p:pic>
    </p:spTree>
    <p:extLst>
      <p:ext uri="{BB962C8B-B14F-4D97-AF65-F5344CB8AC3E}">
        <p14:creationId xmlns:p14="http://schemas.microsoft.com/office/powerpoint/2010/main" val="2407038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ACCIONAR DELINCUENCIAL</a:t>
            </a:r>
          </a:p>
        </p:txBody>
      </p:sp>
      <p:sp>
        <p:nvSpPr>
          <p:cNvPr id="11" name="CuadroTexto 10"/>
          <p:cNvSpPr txBox="1"/>
          <p:nvPr/>
        </p:nvSpPr>
        <p:spPr>
          <a:xfrm rot="10800000" flipH="1" flipV="1">
            <a:off x="864000" y="2060525"/>
            <a:ext cx="5902560" cy="461665"/>
          </a:xfrm>
          <a:prstGeom prst="rect">
            <a:avLst/>
          </a:prstGeom>
          <a:noFill/>
        </p:spPr>
        <p:txBody>
          <a:bodyPr wrap="square" rtlCol="0">
            <a:spAutoFit/>
          </a:bodyPr>
          <a:lstStyle/>
          <a:p>
            <a:r>
              <a:rPr lang="es-CO" sz="2400" b="1" dirty="0">
                <a:latin typeface="Century Gothic" panose="020B0502020202020204" pitchFamily="34" charset="0"/>
              </a:rPr>
              <a:t>Fleteo</a:t>
            </a:r>
            <a:r>
              <a:rPr lang="es-CO" sz="2400" dirty="0">
                <a:latin typeface="Century Gothic" panose="020B0502020202020204" pitchFamily="34" charset="0"/>
              </a:rPr>
              <a:t> </a:t>
            </a:r>
            <a:endParaRPr lang="es-CO" dirty="0"/>
          </a:p>
        </p:txBody>
      </p:sp>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8133" t="3448" r="6925" b="4388"/>
          <a:stretch/>
        </p:blipFill>
        <p:spPr>
          <a:xfrm>
            <a:off x="5760720" y="2037806"/>
            <a:ext cx="5447211" cy="3840480"/>
          </a:xfrm>
          <a:prstGeom prst="rect">
            <a:avLst/>
          </a:prstGeom>
        </p:spPr>
      </p:pic>
      <p:sp>
        <p:nvSpPr>
          <p:cNvPr id="14" name="Rectángulo redondeado 13"/>
          <p:cNvSpPr/>
          <p:nvPr/>
        </p:nvSpPr>
        <p:spPr>
          <a:xfrm>
            <a:off x="9522823" y="2037806"/>
            <a:ext cx="261257" cy="7053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4"/>
          <p:cNvSpPr/>
          <p:nvPr/>
        </p:nvSpPr>
        <p:spPr>
          <a:xfrm>
            <a:off x="10894423" y="1933303"/>
            <a:ext cx="313508" cy="80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p:cNvSpPr txBox="1"/>
          <p:nvPr/>
        </p:nvSpPr>
        <p:spPr>
          <a:xfrm>
            <a:off x="864000" y="2847703"/>
            <a:ext cx="4282766" cy="3046988"/>
          </a:xfrm>
          <a:prstGeom prst="rect">
            <a:avLst/>
          </a:prstGeom>
          <a:noFill/>
        </p:spPr>
        <p:txBody>
          <a:bodyPr wrap="square" rtlCol="0">
            <a:spAutoFit/>
          </a:bodyPr>
          <a:lstStyle/>
          <a:p>
            <a:r>
              <a:rPr lang="es-CO" sz="2400" dirty="0">
                <a:latin typeface="Century Gothic" panose="020B0502020202020204" pitchFamily="34" charset="0"/>
              </a:rPr>
              <a:t>En esta modalidad delictiva, el usuario del sistema financiero luego de retirar determinada cantidad de dinero es abordado por delincuentes quienes lo despojan de su dinero.</a:t>
            </a:r>
          </a:p>
        </p:txBody>
      </p:sp>
    </p:spTree>
    <p:extLst>
      <p:ext uri="{BB962C8B-B14F-4D97-AF65-F5344CB8AC3E}">
        <p14:creationId xmlns:p14="http://schemas.microsoft.com/office/powerpoint/2010/main" val="2359597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ACCIONAR DELINCUENCIAL</a:t>
            </a:r>
          </a:p>
        </p:txBody>
      </p:sp>
      <p:sp>
        <p:nvSpPr>
          <p:cNvPr id="11" name="CuadroTexto 10"/>
          <p:cNvSpPr txBox="1"/>
          <p:nvPr/>
        </p:nvSpPr>
        <p:spPr>
          <a:xfrm rot="10800000" flipH="1" flipV="1">
            <a:off x="864000" y="2060525"/>
            <a:ext cx="5902560" cy="461665"/>
          </a:xfrm>
          <a:prstGeom prst="rect">
            <a:avLst/>
          </a:prstGeom>
          <a:noFill/>
        </p:spPr>
        <p:txBody>
          <a:bodyPr wrap="square" rtlCol="0">
            <a:spAutoFit/>
          </a:bodyPr>
          <a:lstStyle/>
          <a:p>
            <a:r>
              <a:rPr lang="es-CO" sz="2400" b="1" dirty="0">
                <a:latin typeface="Century Gothic" panose="020B0502020202020204" pitchFamily="34" charset="0"/>
              </a:rPr>
              <a:t>Cosquilleo</a:t>
            </a:r>
            <a:r>
              <a:rPr lang="es-CO" sz="2400" dirty="0">
                <a:latin typeface="Century Gothic" panose="020B0502020202020204" pitchFamily="34" charset="0"/>
              </a:rPr>
              <a:t> </a:t>
            </a:r>
            <a:endParaRPr lang="es-CO" dirty="0"/>
          </a:p>
        </p:txBody>
      </p:sp>
      <p:sp>
        <p:nvSpPr>
          <p:cNvPr id="14" name="Rectángulo redondeado 13"/>
          <p:cNvSpPr/>
          <p:nvPr/>
        </p:nvSpPr>
        <p:spPr>
          <a:xfrm>
            <a:off x="9522823" y="2037806"/>
            <a:ext cx="261257" cy="7053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4"/>
          <p:cNvSpPr/>
          <p:nvPr/>
        </p:nvSpPr>
        <p:spPr>
          <a:xfrm>
            <a:off x="10894423" y="1933303"/>
            <a:ext cx="313508" cy="80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p:cNvSpPr txBox="1"/>
          <p:nvPr/>
        </p:nvSpPr>
        <p:spPr>
          <a:xfrm>
            <a:off x="864000" y="2522191"/>
            <a:ext cx="4282766" cy="3785652"/>
          </a:xfrm>
          <a:prstGeom prst="rect">
            <a:avLst/>
          </a:prstGeom>
          <a:noFill/>
        </p:spPr>
        <p:txBody>
          <a:bodyPr wrap="square" rtlCol="0">
            <a:spAutoFit/>
          </a:bodyPr>
          <a:lstStyle/>
          <a:p>
            <a:r>
              <a:rPr lang="es-CO" sz="2400" dirty="0">
                <a:latin typeface="Century Gothic" panose="020B0502020202020204" pitchFamily="34" charset="0"/>
              </a:rPr>
              <a:t>En esta modalidad delictiva, el ciudadano del común es victima de hurto por medio de la sustracción de sus vienes en la cual el delincuente aprovecha acumulaciones o aglomeraciones de personas para lograr su cometido </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06" y="2291357"/>
            <a:ext cx="5486400" cy="3273419"/>
          </a:xfrm>
          <a:prstGeom prst="rect">
            <a:avLst/>
          </a:prstGeom>
        </p:spPr>
      </p:pic>
    </p:spTree>
    <p:extLst>
      <p:ext uri="{BB962C8B-B14F-4D97-AF65-F5344CB8AC3E}">
        <p14:creationId xmlns:p14="http://schemas.microsoft.com/office/powerpoint/2010/main" val="247415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ACCIONAR DELINCUENCIAL</a:t>
            </a:r>
          </a:p>
        </p:txBody>
      </p:sp>
      <p:sp>
        <p:nvSpPr>
          <p:cNvPr id="11" name="CuadroTexto 10"/>
          <p:cNvSpPr txBox="1"/>
          <p:nvPr/>
        </p:nvSpPr>
        <p:spPr>
          <a:xfrm rot="10800000" flipH="1" flipV="1">
            <a:off x="864000" y="2060525"/>
            <a:ext cx="5902560" cy="461665"/>
          </a:xfrm>
          <a:prstGeom prst="rect">
            <a:avLst/>
          </a:prstGeom>
          <a:noFill/>
        </p:spPr>
        <p:txBody>
          <a:bodyPr wrap="square" rtlCol="0">
            <a:spAutoFit/>
          </a:bodyPr>
          <a:lstStyle/>
          <a:p>
            <a:r>
              <a:rPr lang="es-CO" sz="2400" b="1" dirty="0">
                <a:latin typeface="Century Gothic" panose="020B0502020202020204" pitchFamily="34" charset="0"/>
              </a:rPr>
              <a:t>Engaño Arrastrador</a:t>
            </a:r>
            <a:r>
              <a:rPr lang="es-CO" sz="2400" dirty="0">
                <a:latin typeface="Century Gothic" panose="020B0502020202020204" pitchFamily="34" charset="0"/>
              </a:rPr>
              <a:t> </a:t>
            </a:r>
            <a:endParaRPr lang="es-CO" dirty="0"/>
          </a:p>
        </p:txBody>
      </p:sp>
      <p:sp>
        <p:nvSpPr>
          <p:cNvPr id="14" name="Rectángulo redondeado 13"/>
          <p:cNvSpPr/>
          <p:nvPr/>
        </p:nvSpPr>
        <p:spPr>
          <a:xfrm>
            <a:off x="9522823" y="2037806"/>
            <a:ext cx="261257" cy="7053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4"/>
          <p:cNvSpPr/>
          <p:nvPr/>
        </p:nvSpPr>
        <p:spPr>
          <a:xfrm>
            <a:off x="10894423" y="1933303"/>
            <a:ext cx="313508" cy="80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p:cNvSpPr txBox="1"/>
          <p:nvPr/>
        </p:nvSpPr>
        <p:spPr>
          <a:xfrm>
            <a:off x="864000" y="2522191"/>
            <a:ext cx="4282766" cy="3416320"/>
          </a:xfrm>
          <a:prstGeom prst="rect">
            <a:avLst/>
          </a:prstGeom>
          <a:noFill/>
        </p:spPr>
        <p:txBody>
          <a:bodyPr wrap="square" rtlCol="0">
            <a:spAutoFit/>
          </a:bodyPr>
          <a:lstStyle/>
          <a:p>
            <a:r>
              <a:rPr lang="es-CO" sz="2400" dirty="0">
                <a:latin typeface="Century Gothic" panose="020B0502020202020204" pitchFamily="34" charset="0"/>
              </a:rPr>
              <a:t>En esta modalidad delictiva, el delincuente aprovecha de la presencia de personas de la tercera edad y menores en el cual por medio de engaño sustrae a las personas del inmueble con el fin de hurtar su residencia</a:t>
            </a:r>
          </a:p>
        </p:txBody>
      </p:sp>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9853" t="57807" r="52156" b="5983"/>
          <a:stretch/>
        </p:blipFill>
        <p:spPr>
          <a:xfrm>
            <a:off x="7205415" y="1815738"/>
            <a:ext cx="3689008" cy="3918856"/>
          </a:xfrm>
          <a:prstGeom prst="rect">
            <a:avLst/>
          </a:prstGeom>
        </p:spPr>
      </p:pic>
      <p:sp>
        <p:nvSpPr>
          <p:cNvPr id="4" name="Triángulo rectángulo 3"/>
          <p:cNvSpPr/>
          <p:nvPr/>
        </p:nvSpPr>
        <p:spPr>
          <a:xfrm rot="10800000">
            <a:off x="9183189" y="1815738"/>
            <a:ext cx="1711234" cy="1933302"/>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71130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ACCIONAR DELINCUENCIAL</a:t>
            </a:r>
          </a:p>
        </p:txBody>
      </p:sp>
      <p:sp>
        <p:nvSpPr>
          <p:cNvPr id="11" name="CuadroTexto 10"/>
          <p:cNvSpPr txBox="1"/>
          <p:nvPr/>
        </p:nvSpPr>
        <p:spPr>
          <a:xfrm rot="10800000" flipH="1" flipV="1">
            <a:off x="864000" y="2060525"/>
            <a:ext cx="5902560" cy="461665"/>
          </a:xfrm>
          <a:prstGeom prst="rect">
            <a:avLst/>
          </a:prstGeom>
          <a:noFill/>
        </p:spPr>
        <p:txBody>
          <a:bodyPr wrap="square" rtlCol="0">
            <a:spAutoFit/>
          </a:bodyPr>
          <a:lstStyle/>
          <a:p>
            <a:r>
              <a:rPr lang="es-CO" sz="2400" b="1" dirty="0">
                <a:latin typeface="Century Gothic" panose="020B0502020202020204" pitchFamily="34" charset="0"/>
              </a:rPr>
              <a:t>Suplantación de autoridad </a:t>
            </a:r>
            <a:r>
              <a:rPr lang="es-CO" sz="2400" dirty="0">
                <a:latin typeface="Century Gothic" panose="020B0502020202020204" pitchFamily="34" charset="0"/>
              </a:rPr>
              <a:t> </a:t>
            </a:r>
            <a:endParaRPr lang="es-CO" dirty="0"/>
          </a:p>
        </p:txBody>
      </p:sp>
      <p:sp>
        <p:nvSpPr>
          <p:cNvPr id="14" name="Rectángulo redondeado 13"/>
          <p:cNvSpPr/>
          <p:nvPr/>
        </p:nvSpPr>
        <p:spPr>
          <a:xfrm>
            <a:off x="9522823" y="2037806"/>
            <a:ext cx="261257" cy="7053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4"/>
          <p:cNvSpPr/>
          <p:nvPr/>
        </p:nvSpPr>
        <p:spPr>
          <a:xfrm>
            <a:off x="10894423" y="1933303"/>
            <a:ext cx="313508" cy="80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p:cNvSpPr txBox="1"/>
          <p:nvPr/>
        </p:nvSpPr>
        <p:spPr>
          <a:xfrm>
            <a:off x="864000" y="2522191"/>
            <a:ext cx="4282766" cy="2677656"/>
          </a:xfrm>
          <a:prstGeom prst="rect">
            <a:avLst/>
          </a:prstGeom>
          <a:noFill/>
        </p:spPr>
        <p:txBody>
          <a:bodyPr wrap="square" rtlCol="0">
            <a:spAutoFit/>
          </a:bodyPr>
          <a:lstStyle/>
          <a:p>
            <a:r>
              <a:rPr lang="es-CO" sz="2400" dirty="0">
                <a:latin typeface="Century Gothic" panose="020B0502020202020204" pitchFamily="34" charset="0"/>
              </a:rPr>
              <a:t>En esta modalidad delictiva, el delincuente generalmente utiliza elementos de identificación de las autoridades con el fin de hurtar a la ciudadanía.</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8069" y="2322155"/>
            <a:ext cx="5691506" cy="3519747"/>
          </a:xfrm>
          <a:prstGeom prst="rect">
            <a:avLst/>
          </a:prstGeom>
        </p:spPr>
      </p:pic>
    </p:spTree>
    <p:extLst>
      <p:ext uri="{BB962C8B-B14F-4D97-AF65-F5344CB8AC3E}">
        <p14:creationId xmlns:p14="http://schemas.microsoft.com/office/powerpoint/2010/main" val="1980644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ACCIONAR DELINCUENCIAL</a:t>
            </a:r>
          </a:p>
        </p:txBody>
      </p:sp>
      <p:sp>
        <p:nvSpPr>
          <p:cNvPr id="11" name="CuadroTexto 10"/>
          <p:cNvSpPr txBox="1"/>
          <p:nvPr/>
        </p:nvSpPr>
        <p:spPr>
          <a:xfrm rot="10800000" flipH="1" flipV="1">
            <a:off x="864000" y="2060525"/>
            <a:ext cx="5902560" cy="461665"/>
          </a:xfrm>
          <a:prstGeom prst="rect">
            <a:avLst/>
          </a:prstGeom>
          <a:noFill/>
        </p:spPr>
        <p:txBody>
          <a:bodyPr wrap="square" rtlCol="0">
            <a:spAutoFit/>
          </a:bodyPr>
          <a:lstStyle/>
          <a:p>
            <a:r>
              <a:rPr lang="es-CO" sz="2400" b="1" dirty="0">
                <a:latin typeface="Century Gothic" panose="020B0502020202020204" pitchFamily="34" charset="0"/>
              </a:rPr>
              <a:t>Ataques de índole sexual. </a:t>
            </a:r>
            <a:r>
              <a:rPr lang="es-CO" sz="2400" dirty="0">
                <a:latin typeface="Century Gothic" panose="020B0502020202020204" pitchFamily="34" charset="0"/>
              </a:rPr>
              <a:t> </a:t>
            </a:r>
            <a:endParaRPr lang="es-CO" dirty="0"/>
          </a:p>
        </p:txBody>
      </p:sp>
      <p:sp>
        <p:nvSpPr>
          <p:cNvPr id="14" name="Rectángulo redondeado 13"/>
          <p:cNvSpPr/>
          <p:nvPr/>
        </p:nvSpPr>
        <p:spPr>
          <a:xfrm>
            <a:off x="9522823" y="2037806"/>
            <a:ext cx="261257" cy="7053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4"/>
          <p:cNvSpPr/>
          <p:nvPr/>
        </p:nvSpPr>
        <p:spPr>
          <a:xfrm>
            <a:off x="10894423" y="1933303"/>
            <a:ext cx="313508" cy="80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p:cNvSpPr txBox="1"/>
          <p:nvPr/>
        </p:nvSpPr>
        <p:spPr>
          <a:xfrm>
            <a:off x="864000" y="2522191"/>
            <a:ext cx="4282766" cy="3046988"/>
          </a:xfrm>
          <a:prstGeom prst="rect">
            <a:avLst/>
          </a:prstGeom>
          <a:noFill/>
        </p:spPr>
        <p:txBody>
          <a:bodyPr wrap="square" rtlCol="0">
            <a:spAutoFit/>
          </a:bodyPr>
          <a:lstStyle/>
          <a:p>
            <a:r>
              <a:rPr lang="es-CO" sz="2400" dirty="0">
                <a:latin typeface="Century Gothic" panose="020B0502020202020204" pitchFamily="34" charset="0"/>
              </a:rPr>
              <a:t>Los ataques de índole sexual suelen presentarse en todos los ambientes, sin embargo en los espacios públicos es donde se presentan la mayor parte de incidentes de este accionar delictivo.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92" y="2060525"/>
            <a:ext cx="5288039" cy="3139322"/>
          </a:xfrm>
          <a:prstGeom prst="rect">
            <a:avLst/>
          </a:prstGeom>
        </p:spPr>
      </p:pic>
    </p:spTree>
    <p:extLst>
      <p:ext uri="{BB962C8B-B14F-4D97-AF65-F5344CB8AC3E}">
        <p14:creationId xmlns:p14="http://schemas.microsoft.com/office/powerpoint/2010/main" val="385261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a:t>ACCIONAR DELINCUENCIAL</a:t>
            </a:r>
          </a:p>
        </p:txBody>
      </p:sp>
      <p:sp>
        <p:nvSpPr>
          <p:cNvPr id="11" name="CuadroTexto 10"/>
          <p:cNvSpPr txBox="1"/>
          <p:nvPr/>
        </p:nvSpPr>
        <p:spPr>
          <a:xfrm rot="10800000" flipH="1" flipV="1">
            <a:off x="864000" y="2060525"/>
            <a:ext cx="5902560" cy="461665"/>
          </a:xfrm>
          <a:prstGeom prst="rect">
            <a:avLst/>
          </a:prstGeom>
          <a:noFill/>
        </p:spPr>
        <p:txBody>
          <a:bodyPr wrap="square" rtlCol="0">
            <a:spAutoFit/>
          </a:bodyPr>
          <a:lstStyle/>
          <a:p>
            <a:r>
              <a:rPr lang="es-CO" sz="2400" b="1" dirty="0">
                <a:latin typeface="Century Gothic" panose="020B0502020202020204" pitchFamily="34" charset="0"/>
              </a:rPr>
              <a:t>Hurto a vehículos </a:t>
            </a:r>
            <a:r>
              <a:rPr lang="es-CO" sz="2400" dirty="0">
                <a:latin typeface="Century Gothic" panose="020B0502020202020204" pitchFamily="34" charset="0"/>
              </a:rPr>
              <a:t> </a:t>
            </a:r>
            <a:endParaRPr lang="es-CO" dirty="0"/>
          </a:p>
        </p:txBody>
      </p:sp>
      <p:sp>
        <p:nvSpPr>
          <p:cNvPr id="14" name="Rectángulo redondeado 13"/>
          <p:cNvSpPr/>
          <p:nvPr/>
        </p:nvSpPr>
        <p:spPr>
          <a:xfrm>
            <a:off x="9522823" y="2037806"/>
            <a:ext cx="261257" cy="7053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4"/>
          <p:cNvSpPr/>
          <p:nvPr/>
        </p:nvSpPr>
        <p:spPr>
          <a:xfrm>
            <a:off x="10894423" y="1933303"/>
            <a:ext cx="313508" cy="80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p:cNvSpPr txBox="1"/>
          <p:nvPr/>
        </p:nvSpPr>
        <p:spPr>
          <a:xfrm>
            <a:off x="864000" y="2522191"/>
            <a:ext cx="4282766" cy="3416320"/>
          </a:xfrm>
          <a:prstGeom prst="rect">
            <a:avLst/>
          </a:prstGeom>
          <a:noFill/>
        </p:spPr>
        <p:txBody>
          <a:bodyPr wrap="square" rtlCol="0">
            <a:spAutoFit/>
          </a:bodyPr>
          <a:lstStyle/>
          <a:p>
            <a:r>
              <a:rPr lang="es-CO" sz="2400" dirty="0">
                <a:latin typeface="Century Gothic" panose="020B0502020202020204" pitchFamily="34" charset="0"/>
              </a:rPr>
              <a:t>El hurto a vehículos agobia cada día mas nuestra sociedad según las estadísticas del año 2022 el numero de automotores hurtados ascendió a 41.750 entre vehículos y motocicletas por medio de las diferentes modalidades.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216" y="2390503"/>
            <a:ext cx="4907961" cy="3483824"/>
          </a:xfrm>
          <a:prstGeom prst="rect">
            <a:avLst/>
          </a:prstGeom>
        </p:spPr>
      </p:pic>
    </p:spTree>
    <p:extLst>
      <p:ext uri="{BB962C8B-B14F-4D97-AF65-F5344CB8AC3E}">
        <p14:creationId xmlns:p14="http://schemas.microsoft.com/office/powerpoint/2010/main" val="27907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E06D1-71C8-420E-9D48-890F13F16816}"/>
              </a:ext>
            </a:extLst>
          </p:cNvPr>
          <p:cNvSpPr>
            <a:spLocks noGrp="1"/>
          </p:cNvSpPr>
          <p:nvPr>
            <p:ph type="title"/>
          </p:nvPr>
        </p:nvSpPr>
        <p:spPr>
          <a:xfrm>
            <a:off x="1287621" y="-1324949"/>
            <a:ext cx="8653212" cy="3584823"/>
          </a:xfrm>
        </p:spPr>
        <p:txBody>
          <a:bodyPr>
            <a:normAutofit/>
          </a:bodyPr>
          <a:lstStyle/>
          <a:p>
            <a:pPr algn="ctr"/>
            <a:r>
              <a:rPr lang="es-CO" sz="3600" dirty="0"/>
              <a:t>RIESGO PUBLICO USO DEL BASTON TONFA</a:t>
            </a:r>
          </a:p>
        </p:txBody>
      </p:sp>
      <p:sp>
        <p:nvSpPr>
          <p:cNvPr id="3" name="Hexágono 2"/>
          <p:cNvSpPr/>
          <p:nvPr/>
        </p:nvSpPr>
        <p:spPr>
          <a:xfrm>
            <a:off x="3775165" y="2142308"/>
            <a:ext cx="3043646" cy="2599509"/>
          </a:xfrm>
          <a:prstGeom prst="hexagon">
            <a:avLst/>
          </a:prstGeom>
          <a:solidFill>
            <a:srgbClr val="44A82C"/>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id="{AED69B58-3776-4279-8BE4-D86336DE657E}"/>
              </a:ext>
            </a:extLst>
          </p:cNvPr>
          <p:cNvPicPr>
            <a:picLocks noChangeAspect="1"/>
          </p:cNvPicPr>
          <p:nvPr/>
        </p:nvPicPr>
        <p:blipFill rotWithShape="1">
          <a:blip r:embed="rId2"/>
          <a:srcRect l="61739" t="42702" r="10561" b="30848"/>
          <a:stretch/>
        </p:blipFill>
        <p:spPr>
          <a:xfrm>
            <a:off x="3848619" y="2798292"/>
            <a:ext cx="4621185" cy="2480976"/>
          </a:xfrm>
          <a:prstGeom prst="rect">
            <a:avLst/>
          </a:prstGeom>
        </p:spPr>
      </p:pic>
    </p:spTree>
    <p:extLst>
      <p:ext uri="{BB962C8B-B14F-4D97-AF65-F5344CB8AC3E}">
        <p14:creationId xmlns:p14="http://schemas.microsoft.com/office/powerpoint/2010/main" val="3437979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A5EF781D-9F97-A81E-22A0-2C392F7C6FE0}"/>
              </a:ext>
            </a:extLst>
          </p:cNvPr>
          <p:cNvSpPr>
            <a:spLocks noGrp="1"/>
          </p:cNvSpPr>
          <p:nvPr>
            <p:ph type="title"/>
          </p:nvPr>
        </p:nvSpPr>
        <p:spPr>
          <a:xfrm>
            <a:off x="425135" y="783136"/>
            <a:ext cx="11188931" cy="549275"/>
          </a:xfrm>
        </p:spPr>
        <p:txBody>
          <a:bodyPr/>
          <a:lstStyle/>
          <a:p>
            <a:r>
              <a:rPr lang="es-ES" dirty="0"/>
              <a:t>Otros aspectos de riesgo público </a:t>
            </a:r>
            <a:br>
              <a:rPr lang="es-ES" dirty="0"/>
            </a:br>
            <a:r>
              <a:rPr lang="es-ES" dirty="0"/>
              <a:t>  </a:t>
            </a:r>
            <a:endParaRPr lang="es-CO" dirty="0"/>
          </a:p>
        </p:txBody>
      </p:sp>
      <p:sp>
        <p:nvSpPr>
          <p:cNvPr id="2" name="CuadroTexto 1"/>
          <p:cNvSpPr txBox="1"/>
          <p:nvPr/>
        </p:nvSpPr>
        <p:spPr>
          <a:xfrm>
            <a:off x="548640" y="1541417"/>
            <a:ext cx="3331029" cy="3046988"/>
          </a:xfrm>
          <a:prstGeom prst="rect">
            <a:avLst/>
          </a:prstGeom>
          <a:noFill/>
        </p:spPr>
        <p:txBody>
          <a:bodyPr wrap="square" rtlCol="0">
            <a:spAutoFit/>
          </a:bodyPr>
          <a:lstStyle/>
          <a:p>
            <a:r>
              <a:rPr lang="es-CO" sz="2400" dirty="0">
                <a:latin typeface="Century Gothic" panose="020B0502020202020204" pitchFamily="34" charset="0"/>
              </a:rPr>
              <a:t>El riesgo publico también enmarca un sinnúmero de conductas fortuitas las cuales obedecen a situaciones del común vivir algunas de ellas: </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290" y="1714500"/>
            <a:ext cx="4599709" cy="3429000"/>
          </a:xfrm>
          <a:prstGeom prst="rect">
            <a:avLst/>
          </a:prstGeom>
        </p:spPr>
      </p:pic>
      <p:sp>
        <p:nvSpPr>
          <p:cNvPr id="9" name="AutoShape 2" descr="▷ Choques y Accidentes de Coche: Imágenes Animadas, Gifs y Animaciones  ¡100% GRATIS!"/>
          <p:cNvSpPr>
            <a:spLocks noChangeAspect="1" noChangeArrowheads="1"/>
          </p:cNvSpPr>
          <p:nvPr/>
        </p:nvSpPr>
        <p:spPr bwMode="auto">
          <a:xfrm>
            <a:off x="155575" y="-563563"/>
            <a:ext cx="1828800" cy="1181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202733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A5EF781D-9F97-A81E-22A0-2C392F7C6FE0}"/>
              </a:ext>
            </a:extLst>
          </p:cNvPr>
          <p:cNvSpPr>
            <a:spLocks noGrp="1"/>
          </p:cNvSpPr>
          <p:nvPr>
            <p:ph type="title"/>
          </p:nvPr>
        </p:nvSpPr>
        <p:spPr>
          <a:xfrm>
            <a:off x="425135" y="783136"/>
            <a:ext cx="11188931" cy="549275"/>
          </a:xfrm>
        </p:spPr>
        <p:txBody>
          <a:bodyPr/>
          <a:lstStyle/>
          <a:p>
            <a:r>
              <a:rPr lang="es-ES" dirty="0"/>
              <a:t>Otros aspectos de riesgo público </a:t>
            </a:r>
            <a:br>
              <a:rPr lang="es-ES" dirty="0"/>
            </a:br>
            <a:r>
              <a:rPr lang="es-ES" dirty="0"/>
              <a:t>  </a:t>
            </a:r>
            <a:endParaRPr lang="es-CO" dirty="0"/>
          </a:p>
        </p:txBody>
      </p:sp>
      <p:sp>
        <p:nvSpPr>
          <p:cNvPr id="2" name="CuadroTexto 1"/>
          <p:cNvSpPr txBox="1"/>
          <p:nvPr/>
        </p:nvSpPr>
        <p:spPr>
          <a:xfrm>
            <a:off x="548639" y="1541417"/>
            <a:ext cx="5447211" cy="3416320"/>
          </a:xfrm>
          <a:prstGeom prst="rect">
            <a:avLst/>
          </a:prstGeom>
          <a:noFill/>
        </p:spPr>
        <p:txBody>
          <a:bodyPr wrap="square" rtlCol="0">
            <a:spAutoFit/>
          </a:bodyPr>
          <a:lstStyle/>
          <a:p>
            <a:r>
              <a:rPr lang="es-CO" sz="2400" dirty="0">
                <a:latin typeface="Century Gothic" panose="020B0502020202020204" pitchFamily="34" charset="0"/>
              </a:rPr>
              <a:t>Accidentes de transito</a:t>
            </a:r>
          </a:p>
          <a:p>
            <a:endParaRPr lang="es-CO" sz="2400" dirty="0">
              <a:latin typeface="Century Gothic" panose="020B0502020202020204" pitchFamily="34" charset="0"/>
            </a:endParaRPr>
          </a:p>
          <a:p>
            <a:r>
              <a:rPr lang="es-CO" sz="2400" dirty="0">
                <a:latin typeface="Century Gothic" panose="020B0502020202020204" pitchFamily="34" charset="0"/>
              </a:rPr>
              <a:t>En el trasegar diario podemos ser victimas de muchas situaciones fortuitas, sin embargo nunca estaremos exentos de un siniestro de transito, acatar las normas de transito y estar siempre al pendiente es fundamental.</a:t>
            </a:r>
          </a:p>
        </p:txBody>
      </p:sp>
      <p:sp>
        <p:nvSpPr>
          <p:cNvPr id="9" name="AutoShape 2" descr="▷ Choques y Accidentes de Coche: Imágenes Animadas, Gifs y Animaciones  ¡100% GRATIS!"/>
          <p:cNvSpPr>
            <a:spLocks noChangeAspect="1" noChangeArrowheads="1"/>
          </p:cNvSpPr>
          <p:nvPr/>
        </p:nvSpPr>
        <p:spPr bwMode="auto">
          <a:xfrm>
            <a:off x="155575" y="-563563"/>
            <a:ext cx="1828800" cy="1181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450" y="1541417"/>
            <a:ext cx="3879669" cy="3429000"/>
          </a:xfrm>
          <a:prstGeom prst="rect">
            <a:avLst/>
          </a:prstGeom>
        </p:spPr>
      </p:pic>
    </p:spTree>
    <p:extLst>
      <p:ext uri="{BB962C8B-B14F-4D97-AF65-F5344CB8AC3E}">
        <p14:creationId xmlns:p14="http://schemas.microsoft.com/office/powerpoint/2010/main" val="2652017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A5EF781D-9F97-A81E-22A0-2C392F7C6FE0}"/>
              </a:ext>
            </a:extLst>
          </p:cNvPr>
          <p:cNvSpPr>
            <a:spLocks noGrp="1"/>
          </p:cNvSpPr>
          <p:nvPr>
            <p:ph type="title"/>
          </p:nvPr>
        </p:nvSpPr>
        <p:spPr>
          <a:xfrm>
            <a:off x="425135" y="783136"/>
            <a:ext cx="11188931" cy="549275"/>
          </a:xfrm>
        </p:spPr>
        <p:txBody>
          <a:bodyPr/>
          <a:lstStyle/>
          <a:p>
            <a:r>
              <a:rPr lang="es-ES" dirty="0"/>
              <a:t>Otros aspectos de riesgo público </a:t>
            </a:r>
            <a:br>
              <a:rPr lang="es-ES" dirty="0"/>
            </a:br>
            <a:r>
              <a:rPr lang="es-ES" dirty="0"/>
              <a:t>  </a:t>
            </a:r>
            <a:endParaRPr lang="es-CO" dirty="0"/>
          </a:p>
        </p:txBody>
      </p:sp>
      <p:sp>
        <p:nvSpPr>
          <p:cNvPr id="2" name="CuadroTexto 1"/>
          <p:cNvSpPr txBox="1"/>
          <p:nvPr/>
        </p:nvSpPr>
        <p:spPr>
          <a:xfrm>
            <a:off x="548639" y="1541417"/>
            <a:ext cx="5447211" cy="4154984"/>
          </a:xfrm>
          <a:prstGeom prst="rect">
            <a:avLst/>
          </a:prstGeom>
          <a:noFill/>
        </p:spPr>
        <p:txBody>
          <a:bodyPr wrap="square" rtlCol="0">
            <a:spAutoFit/>
          </a:bodyPr>
          <a:lstStyle/>
          <a:p>
            <a:r>
              <a:rPr lang="es-CO" sz="2400" dirty="0">
                <a:latin typeface="Century Gothic" panose="020B0502020202020204" pitchFamily="34" charset="0"/>
              </a:rPr>
              <a:t>Mordeduras y picaduras de animales.</a:t>
            </a:r>
          </a:p>
          <a:p>
            <a:endParaRPr lang="es-CO" sz="2400" dirty="0">
              <a:latin typeface="Century Gothic" panose="020B0502020202020204" pitchFamily="34" charset="0"/>
            </a:endParaRPr>
          </a:p>
          <a:p>
            <a:r>
              <a:rPr lang="es-CO" sz="2400" dirty="0">
                <a:latin typeface="Century Gothic" panose="020B0502020202020204" pitchFamily="34" charset="0"/>
              </a:rPr>
              <a:t>Es común que en el cumplimiento de ciertas tareas del trasegar diario no enfrentemos a condiciones naturales, es pertinente ante la ocurrencia de un encuentro con un animal agresivo el contar con el ABC de atención ante estos impases.</a:t>
            </a:r>
          </a:p>
        </p:txBody>
      </p:sp>
      <p:sp>
        <p:nvSpPr>
          <p:cNvPr id="9" name="AutoShape 2" descr="▷ Choques y Accidentes de Coche: Imágenes Animadas, Gifs y Animaciones  ¡100% GRATIS!"/>
          <p:cNvSpPr>
            <a:spLocks noChangeAspect="1" noChangeArrowheads="1"/>
          </p:cNvSpPr>
          <p:nvPr/>
        </p:nvSpPr>
        <p:spPr bwMode="auto">
          <a:xfrm>
            <a:off x="155575" y="-563563"/>
            <a:ext cx="1828800" cy="1181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993" y="1498009"/>
            <a:ext cx="4558937" cy="3727134"/>
          </a:xfrm>
          <a:prstGeom prst="rect">
            <a:avLst/>
          </a:prstGeom>
        </p:spPr>
      </p:pic>
    </p:spTree>
    <p:extLst>
      <p:ext uri="{BB962C8B-B14F-4D97-AF65-F5344CB8AC3E}">
        <p14:creationId xmlns:p14="http://schemas.microsoft.com/office/powerpoint/2010/main" val="2743045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A5EF781D-9F97-A81E-22A0-2C392F7C6FE0}"/>
              </a:ext>
            </a:extLst>
          </p:cNvPr>
          <p:cNvSpPr>
            <a:spLocks noGrp="1"/>
          </p:cNvSpPr>
          <p:nvPr>
            <p:ph type="title"/>
          </p:nvPr>
        </p:nvSpPr>
        <p:spPr>
          <a:xfrm>
            <a:off x="2802575" y="2781753"/>
            <a:ext cx="6289173" cy="549275"/>
          </a:xfrm>
        </p:spPr>
        <p:txBody>
          <a:bodyPr/>
          <a:lstStyle/>
          <a:p>
            <a:pPr algn="ctr"/>
            <a:r>
              <a:rPr lang="es-ES" sz="4400" dirty="0"/>
              <a:t>Debemos prever lo previsible, y actuar ante lo imprevisible!</a:t>
            </a:r>
            <a:endParaRPr lang="es-CO" sz="4400" dirty="0"/>
          </a:p>
        </p:txBody>
      </p:sp>
    </p:spTree>
    <p:extLst>
      <p:ext uri="{BB962C8B-B14F-4D97-AF65-F5344CB8AC3E}">
        <p14:creationId xmlns:p14="http://schemas.microsoft.com/office/powerpoint/2010/main" val="320586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82FBD1-3A90-4C17-91B5-B32FE3DD7371}"/>
              </a:ext>
            </a:extLst>
          </p:cNvPr>
          <p:cNvSpPr>
            <a:spLocks noGrp="1"/>
          </p:cNvSpPr>
          <p:nvPr>
            <p:ph type="ctrTitle"/>
          </p:nvPr>
        </p:nvSpPr>
        <p:spPr>
          <a:xfrm>
            <a:off x="8294914" y="4753013"/>
            <a:ext cx="3498980" cy="664124"/>
          </a:xfrm>
        </p:spPr>
        <p:txBody>
          <a:bodyPr>
            <a:normAutofit/>
          </a:bodyPr>
          <a:lstStyle/>
          <a:p>
            <a:r>
              <a:rPr lang="es-ES" sz="3600" dirty="0"/>
              <a:t>¡GRACIAS!</a:t>
            </a:r>
            <a:endParaRPr lang="es-CO" sz="3600" dirty="0"/>
          </a:p>
        </p:txBody>
      </p:sp>
    </p:spTree>
    <p:extLst>
      <p:ext uri="{BB962C8B-B14F-4D97-AF65-F5344CB8AC3E}">
        <p14:creationId xmlns:p14="http://schemas.microsoft.com/office/powerpoint/2010/main" val="65478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517B67D-EFC4-47FD-AB7C-0430F2A6D18A}"/>
              </a:ext>
            </a:extLst>
          </p:cNvPr>
          <p:cNvSpPr>
            <a:spLocks noGrp="1"/>
          </p:cNvSpPr>
          <p:nvPr>
            <p:ph sz="half" idx="1"/>
          </p:nvPr>
        </p:nvSpPr>
        <p:spPr>
          <a:xfrm>
            <a:off x="490449" y="1457145"/>
            <a:ext cx="10075950" cy="4544008"/>
          </a:xfrm>
        </p:spPr>
        <p:txBody>
          <a:bodyPr>
            <a:normAutofit/>
          </a:bodyPr>
          <a:lstStyle/>
          <a:p>
            <a:r>
              <a:rPr lang="es-ES" sz="2800" dirty="0"/>
              <a:t>PARTES DEL BASTON TONFA</a:t>
            </a:r>
          </a:p>
          <a:p>
            <a:r>
              <a:rPr lang="es-ES" sz="2800" dirty="0"/>
              <a:t>GUARDIA ACTIVA</a:t>
            </a:r>
          </a:p>
          <a:p>
            <a:r>
              <a:rPr lang="es-ES" sz="2800" dirty="0"/>
              <a:t>APLICACIONES DE CONTACTO</a:t>
            </a:r>
          </a:p>
          <a:p>
            <a:r>
              <a:rPr lang="es-ES" sz="2800" dirty="0"/>
              <a:t>APLICACIONES DE EMPUJE</a:t>
            </a:r>
          </a:p>
          <a:p>
            <a:r>
              <a:rPr lang="es-ES" sz="2800" dirty="0"/>
              <a:t>APLICACIONES DE AGILIDAD Y DESTREZA</a:t>
            </a:r>
          </a:p>
        </p:txBody>
      </p:sp>
      <p:sp>
        <p:nvSpPr>
          <p:cNvPr id="4" name="Título 3">
            <a:extLst>
              <a:ext uri="{FF2B5EF4-FFF2-40B4-BE49-F238E27FC236}">
                <a16:creationId xmlns:a16="http://schemas.microsoft.com/office/drawing/2014/main" id="{53B6CEA0-02AB-439F-A8DF-868C1FC80FF6}"/>
              </a:ext>
            </a:extLst>
          </p:cNvPr>
          <p:cNvSpPr>
            <a:spLocks noGrp="1"/>
          </p:cNvSpPr>
          <p:nvPr>
            <p:ph type="title"/>
          </p:nvPr>
        </p:nvSpPr>
        <p:spPr>
          <a:xfrm>
            <a:off x="490449" y="582209"/>
            <a:ext cx="11188931" cy="549275"/>
          </a:xfrm>
        </p:spPr>
        <p:txBody>
          <a:bodyPr/>
          <a:lstStyle/>
          <a:p>
            <a:r>
              <a:rPr lang="es-ES" dirty="0"/>
              <a:t>TEMARIO</a:t>
            </a:r>
            <a:endParaRPr lang="es-CO" dirty="0"/>
          </a:p>
        </p:txBody>
      </p:sp>
    </p:spTree>
    <p:extLst>
      <p:ext uri="{BB962C8B-B14F-4D97-AF65-F5344CB8AC3E}">
        <p14:creationId xmlns:p14="http://schemas.microsoft.com/office/powerpoint/2010/main" val="58507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89363B6-0490-43AF-90B9-8B8AA6459BCB}"/>
              </a:ext>
            </a:extLst>
          </p:cNvPr>
          <p:cNvSpPr>
            <a:spLocks noGrp="1"/>
          </p:cNvSpPr>
          <p:nvPr>
            <p:ph type="title"/>
          </p:nvPr>
        </p:nvSpPr>
        <p:spPr>
          <a:xfrm>
            <a:off x="357927" y="100081"/>
            <a:ext cx="11188931" cy="549275"/>
          </a:xfrm>
        </p:spPr>
        <p:txBody>
          <a:bodyPr/>
          <a:lstStyle/>
          <a:p>
            <a:r>
              <a:rPr lang="es-MX" dirty="0"/>
              <a:t>PARTES DE LA TONFA</a:t>
            </a:r>
            <a:endParaRPr lang="es-CO" dirty="0"/>
          </a:p>
        </p:txBody>
      </p:sp>
      <p:pic>
        <p:nvPicPr>
          <p:cNvPr id="7" name="Imagen 6">
            <a:extLst>
              <a:ext uri="{FF2B5EF4-FFF2-40B4-BE49-F238E27FC236}">
                <a16:creationId xmlns:a16="http://schemas.microsoft.com/office/drawing/2014/main" id="{E855C3BF-A9F3-4416-AA84-80594B309B93}"/>
              </a:ext>
            </a:extLst>
          </p:cNvPr>
          <p:cNvPicPr>
            <a:picLocks noChangeAspect="1"/>
          </p:cNvPicPr>
          <p:nvPr/>
        </p:nvPicPr>
        <p:blipFill rotWithShape="1">
          <a:blip r:embed="rId2"/>
          <a:srcRect l="3667" t="34412" r="52195" b="10307"/>
          <a:stretch/>
        </p:blipFill>
        <p:spPr>
          <a:xfrm>
            <a:off x="1311964" y="556591"/>
            <a:ext cx="8719932" cy="5751444"/>
          </a:xfrm>
          <a:prstGeom prst="rect">
            <a:avLst/>
          </a:prstGeom>
        </p:spPr>
      </p:pic>
    </p:spTree>
    <p:extLst>
      <p:ext uri="{BB962C8B-B14F-4D97-AF65-F5344CB8AC3E}">
        <p14:creationId xmlns:p14="http://schemas.microsoft.com/office/powerpoint/2010/main" val="140562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2" y="1119458"/>
            <a:ext cx="11188931" cy="549275"/>
          </a:xfrm>
        </p:spPr>
        <p:txBody>
          <a:bodyPr/>
          <a:lstStyle/>
          <a:p>
            <a:r>
              <a:rPr lang="es-ES" dirty="0"/>
              <a:t>GUARDIA ACTIVA</a:t>
            </a:r>
            <a:br>
              <a:rPr lang="es-ES" dirty="0"/>
            </a:br>
            <a:r>
              <a:rPr lang="es-ES" dirty="0"/>
              <a:t>  </a:t>
            </a:r>
            <a:endParaRPr lang="es-CO" dirty="0"/>
          </a:p>
        </p:txBody>
      </p:sp>
      <p:sp>
        <p:nvSpPr>
          <p:cNvPr id="3" name="Título 1">
            <a:extLst>
              <a:ext uri="{FF2B5EF4-FFF2-40B4-BE49-F238E27FC236}">
                <a16:creationId xmlns:a16="http://schemas.microsoft.com/office/drawing/2014/main" id="{41DE06D1-71C8-420E-9D48-890F13F16816}"/>
              </a:ext>
            </a:extLst>
          </p:cNvPr>
          <p:cNvSpPr txBox="1">
            <a:spLocks/>
          </p:cNvSpPr>
          <p:nvPr/>
        </p:nvSpPr>
        <p:spPr>
          <a:xfrm>
            <a:off x="529842" y="851405"/>
            <a:ext cx="5566158" cy="1779946"/>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2800" b="1" kern="1200">
                <a:solidFill>
                  <a:srgbClr val="005D26"/>
                </a:solidFill>
                <a:latin typeface="Century Gothic" panose="020B0502020202020204" pitchFamily="34" charset="0"/>
                <a:ea typeface="+mj-ea"/>
                <a:cs typeface="+mj-cs"/>
              </a:defRPr>
            </a:lvl1pPr>
          </a:lstStyle>
          <a:p>
            <a:endParaRPr lang="es-ES" sz="3600" dirty="0"/>
          </a:p>
          <a:p>
            <a:endParaRPr lang="es-ES" sz="3600" dirty="0"/>
          </a:p>
          <a:p>
            <a:endParaRPr lang="es-ES" sz="3600" dirty="0"/>
          </a:p>
          <a:p>
            <a:endParaRPr lang="es-ES" sz="3600" dirty="0"/>
          </a:p>
          <a:p>
            <a:endParaRPr lang="es-ES" sz="3600" dirty="0"/>
          </a:p>
          <a:p>
            <a:r>
              <a:rPr lang="es-ES" sz="3600" dirty="0"/>
              <a:t>GUARDIA ACTIVA 1</a:t>
            </a:r>
            <a:r>
              <a:rPr lang="es-ES" sz="3600" dirty="0">
                <a:solidFill>
                  <a:schemeClr val="bg1"/>
                </a:solidFill>
              </a:rPr>
              <a:t>ES EL RIESGO PÚBLICO?</a:t>
            </a:r>
            <a:endParaRPr lang="es-CO" sz="3600" dirty="0">
              <a:solidFill>
                <a:schemeClr val="bg1"/>
              </a:solidFill>
            </a:endParaRPr>
          </a:p>
          <a:p>
            <a:r>
              <a:rPr lang="es-CO" sz="3600" dirty="0"/>
              <a:t> </a:t>
            </a:r>
          </a:p>
        </p:txBody>
      </p:sp>
      <p:grpSp>
        <p:nvGrpSpPr>
          <p:cNvPr id="5" name="object 6">
            <a:extLst>
              <a:ext uri="{FF2B5EF4-FFF2-40B4-BE49-F238E27FC236}">
                <a16:creationId xmlns:a16="http://schemas.microsoft.com/office/drawing/2014/main" id="{C98B6053-80D4-45C3-80C6-577DF500832D}"/>
              </a:ext>
            </a:extLst>
          </p:cNvPr>
          <p:cNvGrpSpPr/>
          <p:nvPr/>
        </p:nvGrpSpPr>
        <p:grpSpPr>
          <a:xfrm>
            <a:off x="6032663" y="1297681"/>
            <a:ext cx="4127500" cy="3910965"/>
            <a:chOff x="4825928" y="1383021"/>
            <a:chExt cx="4127500" cy="3910965"/>
          </a:xfrm>
        </p:grpSpPr>
        <p:sp>
          <p:nvSpPr>
            <p:cNvPr id="6" name="object 7">
              <a:extLst>
                <a:ext uri="{FF2B5EF4-FFF2-40B4-BE49-F238E27FC236}">
                  <a16:creationId xmlns:a16="http://schemas.microsoft.com/office/drawing/2014/main" id="{AA4FCF24-2FDF-4B98-A94E-8193F1236DA8}"/>
                </a:ext>
              </a:extLst>
            </p:cNvPr>
            <p:cNvSpPr/>
            <p:nvPr/>
          </p:nvSpPr>
          <p:spPr>
            <a:xfrm>
              <a:off x="7057670" y="4940223"/>
              <a:ext cx="690880" cy="353695"/>
            </a:xfrm>
            <a:custGeom>
              <a:avLst/>
              <a:gdLst/>
              <a:ahLst/>
              <a:cxnLst/>
              <a:rect l="l" t="t" r="r" b="b"/>
              <a:pathLst>
                <a:path w="690879" h="353695">
                  <a:moveTo>
                    <a:pt x="618392" y="327900"/>
                  </a:moveTo>
                  <a:lnTo>
                    <a:pt x="605557" y="353432"/>
                  </a:lnTo>
                  <a:lnTo>
                    <a:pt x="690751" y="353617"/>
                  </a:lnTo>
                  <a:lnTo>
                    <a:pt x="675810" y="333604"/>
                  </a:lnTo>
                  <a:lnTo>
                    <a:pt x="629739" y="333604"/>
                  </a:lnTo>
                  <a:lnTo>
                    <a:pt x="618392" y="327900"/>
                  </a:lnTo>
                  <a:close/>
                </a:path>
                <a:path w="690879" h="353695">
                  <a:moveTo>
                    <a:pt x="626948" y="310881"/>
                  </a:moveTo>
                  <a:lnTo>
                    <a:pt x="618392" y="327900"/>
                  </a:lnTo>
                  <a:lnTo>
                    <a:pt x="629739" y="333604"/>
                  </a:lnTo>
                  <a:lnTo>
                    <a:pt x="638295" y="316585"/>
                  </a:lnTo>
                  <a:lnTo>
                    <a:pt x="626948" y="310881"/>
                  </a:lnTo>
                  <a:close/>
                </a:path>
                <a:path w="690879" h="353695">
                  <a:moveTo>
                    <a:pt x="639784" y="285349"/>
                  </a:moveTo>
                  <a:lnTo>
                    <a:pt x="626948" y="310881"/>
                  </a:lnTo>
                  <a:lnTo>
                    <a:pt x="638295" y="316585"/>
                  </a:lnTo>
                  <a:lnTo>
                    <a:pt x="629739" y="333604"/>
                  </a:lnTo>
                  <a:lnTo>
                    <a:pt x="675810" y="333604"/>
                  </a:lnTo>
                  <a:lnTo>
                    <a:pt x="639784" y="285349"/>
                  </a:lnTo>
                  <a:close/>
                </a:path>
                <a:path w="690879" h="353695">
                  <a:moveTo>
                    <a:pt x="8555" y="0"/>
                  </a:moveTo>
                  <a:lnTo>
                    <a:pt x="0" y="17020"/>
                  </a:lnTo>
                  <a:lnTo>
                    <a:pt x="618392" y="327900"/>
                  </a:lnTo>
                  <a:lnTo>
                    <a:pt x="626948" y="310881"/>
                  </a:lnTo>
                  <a:lnTo>
                    <a:pt x="8555" y="0"/>
                  </a:lnTo>
                  <a:close/>
                </a:path>
              </a:pathLst>
            </a:custGeom>
            <a:solidFill>
              <a:srgbClr val="4472C4"/>
            </a:solidFill>
          </p:spPr>
          <p:txBody>
            <a:bodyPr wrap="square" lIns="0" tIns="0" rIns="0" bIns="0" rtlCol="0"/>
            <a:lstStyle/>
            <a:p>
              <a:endParaRPr/>
            </a:p>
          </p:txBody>
        </p:sp>
        <p:pic>
          <p:nvPicPr>
            <p:cNvPr id="8" name="object 8">
              <a:extLst>
                <a:ext uri="{FF2B5EF4-FFF2-40B4-BE49-F238E27FC236}">
                  <a16:creationId xmlns:a16="http://schemas.microsoft.com/office/drawing/2014/main" id="{4A847CB9-ED5F-4067-A726-043221DE4A75}"/>
                </a:ext>
              </a:extLst>
            </p:cNvPr>
            <p:cNvPicPr/>
            <p:nvPr/>
          </p:nvPicPr>
          <p:blipFill>
            <a:blip r:embed="rId2" cstate="print"/>
            <a:stretch>
              <a:fillRect/>
            </a:stretch>
          </p:blipFill>
          <p:spPr>
            <a:xfrm>
              <a:off x="5414679" y="1383021"/>
              <a:ext cx="3538167" cy="3684198"/>
            </a:xfrm>
            <a:prstGeom prst="rect">
              <a:avLst/>
            </a:prstGeom>
          </p:spPr>
        </p:pic>
        <p:sp>
          <p:nvSpPr>
            <p:cNvPr id="9" name="object 9">
              <a:extLst>
                <a:ext uri="{FF2B5EF4-FFF2-40B4-BE49-F238E27FC236}">
                  <a16:creationId xmlns:a16="http://schemas.microsoft.com/office/drawing/2014/main" id="{C93424FE-E97C-4B94-B61D-2FF1E5DD89BA}"/>
                </a:ext>
              </a:extLst>
            </p:cNvPr>
            <p:cNvSpPr/>
            <p:nvPr/>
          </p:nvSpPr>
          <p:spPr>
            <a:xfrm>
              <a:off x="6523364" y="2446842"/>
              <a:ext cx="664845" cy="604520"/>
            </a:xfrm>
            <a:custGeom>
              <a:avLst/>
              <a:gdLst/>
              <a:ahLst/>
              <a:cxnLst/>
              <a:rect l="l" t="t" r="r" b="b"/>
              <a:pathLst>
                <a:path w="664845" h="604519">
                  <a:moveTo>
                    <a:pt x="0" y="302231"/>
                  </a:moveTo>
                  <a:lnTo>
                    <a:pt x="3602" y="257569"/>
                  </a:lnTo>
                  <a:lnTo>
                    <a:pt x="14066" y="214942"/>
                  </a:lnTo>
                  <a:lnTo>
                    <a:pt x="30878" y="174818"/>
                  </a:lnTo>
                  <a:lnTo>
                    <a:pt x="53524" y="137663"/>
                  </a:lnTo>
                  <a:lnTo>
                    <a:pt x="81490" y="103945"/>
                  </a:lnTo>
                  <a:lnTo>
                    <a:pt x="114263" y="74132"/>
                  </a:lnTo>
                  <a:lnTo>
                    <a:pt x="151328" y="48691"/>
                  </a:lnTo>
                  <a:lnTo>
                    <a:pt x="192171" y="28090"/>
                  </a:lnTo>
                  <a:lnTo>
                    <a:pt x="236278" y="12796"/>
                  </a:lnTo>
                  <a:lnTo>
                    <a:pt x="283137" y="3276"/>
                  </a:lnTo>
                  <a:lnTo>
                    <a:pt x="332232" y="0"/>
                  </a:lnTo>
                  <a:lnTo>
                    <a:pt x="381326" y="3276"/>
                  </a:lnTo>
                  <a:lnTo>
                    <a:pt x="428185" y="12796"/>
                  </a:lnTo>
                  <a:lnTo>
                    <a:pt x="472292" y="28090"/>
                  </a:lnTo>
                  <a:lnTo>
                    <a:pt x="513135" y="48691"/>
                  </a:lnTo>
                  <a:lnTo>
                    <a:pt x="550200" y="74132"/>
                  </a:lnTo>
                  <a:lnTo>
                    <a:pt x="582973" y="103945"/>
                  </a:lnTo>
                  <a:lnTo>
                    <a:pt x="610939" y="137663"/>
                  </a:lnTo>
                  <a:lnTo>
                    <a:pt x="633585" y="174818"/>
                  </a:lnTo>
                  <a:lnTo>
                    <a:pt x="650397" y="214942"/>
                  </a:lnTo>
                  <a:lnTo>
                    <a:pt x="660861" y="257569"/>
                  </a:lnTo>
                  <a:lnTo>
                    <a:pt x="664464" y="302231"/>
                  </a:lnTo>
                  <a:lnTo>
                    <a:pt x="660861" y="346892"/>
                  </a:lnTo>
                  <a:lnTo>
                    <a:pt x="650397" y="389519"/>
                  </a:lnTo>
                  <a:lnTo>
                    <a:pt x="633585" y="429643"/>
                  </a:lnTo>
                  <a:lnTo>
                    <a:pt x="610939" y="466798"/>
                  </a:lnTo>
                  <a:lnTo>
                    <a:pt x="582973" y="500516"/>
                  </a:lnTo>
                  <a:lnTo>
                    <a:pt x="550200" y="530329"/>
                  </a:lnTo>
                  <a:lnTo>
                    <a:pt x="513135" y="555770"/>
                  </a:lnTo>
                  <a:lnTo>
                    <a:pt x="472292" y="576371"/>
                  </a:lnTo>
                  <a:lnTo>
                    <a:pt x="428185" y="591665"/>
                  </a:lnTo>
                  <a:lnTo>
                    <a:pt x="381326" y="601185"/>
                  </a:lnTo>
                  <a:lnTo>
                    <a:pt x="332232" y="604462"/>
                  </a:lnTo>
                  <a:lnTo>
                    <a:pt x="283137" y="601185"/>
                  </a:lnTo>
                  <a:lnTo>
                    <a:pt x="236278" y="591665"/>
                  </a:lnTo>
                  <a:lnTo>
                    <a:pt x="192171" y="576371"/>
                  </a:lnTo>
                  <a:lnTo>
                    <a:pt x="151328" y="555770"/>
                  </a:lnTo>
                  <a:lnTo>
                    <a:pt x="114263" y="530329"/>
                  </a:lnTo>
                  <a:lnTo>
                    <a:pt x="81490" y="500516"/>
                  </a:lnTo>
                  <a:lnTo>
                    <a:pt x="53524" y="466798"/>
                  </a:lnTo>
                  <a:lnTo>
                    <a:pt x="30878" y="429643"/>
                  </a:lnTo>
                  <a:lnTo>
                    <a:pt x="14066" y="389519"/>
                  </a:lnTo>
                  <a:lnTo>
                    <a:pt x="3602" y="346892"/>
                  </a:lnTo>
                  <a:lnTo>
                    <a:pt x="0" y="302231"/>
                  </a:lnTo>
                  <a:close/>
                </a:path>
              </a:pathLst>
            </a:custGeom>
            <a:ln w="19050">
              <a:solidFill>
                <a:srgbClr val="2F528F"/>
              </a:solidFill>
            </a:ln>
          </p:spPr>
          <p:txBody>
            <a:bodyPr wrap="square" lIns="0" tIns="0" rIns="0" bIns="0" rtlCol="0"/>
            <a:lstStyle/>
            <a:p>
              <a:endParaRPr/>
            </a:p>
          </p:txBody>
        </p:sp>
        <p:sp>
          <p:nvSpPr>
            <p:cNvPr id="10" name="object 10">
              <a:extLst>
                <a:ext uri="{FF2B5EF4-FFF2-40B4-BE49-F238E27FC236}">
                  <a16:creationId xmlns:a16="http://schemas.microsoft.com/office/drawing/2014/main" id="{77135E17-B07C-4BEB-8B17-72FA3D2DB94E}"/>
                </a:ext>
              </a:extLst>
            </p:cNvPr>
            <p:cNvSpPr/>
            <p:nvPr/>
          </p:nvSpPr>
          <p:spPr>
            <a:xfrm>
              <a:off x="4825923" y="2816123"/>
              <a:ext cx="2698750" cy="2200275"/>
            </a:xfrm>
            <a:custGeom>
              <a:avLst/>
              <a:gdLst/>
              <a:ahLst/>
              <a:cxnLst/>
              <a:rect l="l" t="t" r="r" b="b"/>
              <a:pathLst>
                <a:path w="2698750" h="2200275">
                  <a:moveTo>
                    <a:pt x="1741093" y="18808"/>
                  </a:moveTo>
                  <a:lnTo>
                    <a:pt x="1738122" y="0"/>
                  </a:lnTo>
                  <a:lnTo>
                    <a:pt x="73774" y="263347"/>
                  </a:lnTo>
                  <a:lnTo>
                    <a:pt x="69303" y="235127"/>
                  </a:lnTo>
                  <a:lnTo>
                    <a:pt x="0" y="284670"/>
                  </a:lnTo>
                  <a:lnTo>
                    <a:pt x="81216" y="310388"/>
                  </a:lnTo>
                  <a:lnTo>
                    <a:pt x="77063" y="284149"/>
                  </a:lnTo>
                  <a:lnTo>
                    <a:pt x="76746" y="282168"/>
                  </a:lnTo>
                  <a:lnTo>
                    <a:pt x="1741093" y="18808"/>
                  </a:lnTo>
                  <a:close/>
                </a:path>
                <a:path w="2698750" h="2200275">
                  <a:moveTo>
                    <a:pt x="2698407" y="2097646"/>
                  </a:moveTo>
                  <a:lnTo>
                    <a:pt x="2686901" y="2092934"/>
                  </a:lnTo>
                  <a:lnTo>
                    <a:pt x="2619552" y="2065401"/>
                  </a:lnTo>
                  <a:lnTo>
                    <a:pt x="2621711" y="2093899"/>
                  </a:lnTo>
                  <a:lnTo>
                    <a:pt x="1848891" y="2152345"/>
                  </a:lnTo>
                  <a:lnTo>
                    <a:pt x="1846732" y="2123846"/>
                  </a:lnTo>
                  <a:lnTo>
                    <a:pt x="1773631" y="2167585"/>
                  </a:lnTo>
                  <a:lnTo>
                    <a:pt x="1852485" y="2199830"/>
                  </a:lnTo>
                  <a:lnTo>
                    <a:pt x="1850402" y="2172297"/>
                  </a:lnTo>
                  <a:lnTo>
                    <a:pt x="1850326" y="2171344"/>
                  </a:lnTo>
                  <a:lnTo>
                    <a:pt x="2623147" y="2112886"/>
                  </a:lnTo>
                  <a:lnTo>
                    <a:pt x="2625306" y="2141385"/>
                  </a:lnTo>
                  <a:lnTo>
                    <a:pt x="2698407" y="2097646"/>
                  </a:lnTo>
                  <a:close/>
                </a:path>
              </a:pathLst>
            </a:custGeom>
            <a:solidFill>
              <a:srgbClr val="4472C4"/>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C53A9CC0-B36B-42F7-9952-348B3791C897}"/>
              </a:ext>
            </a:extLst>
          </p:cNvPr>
          <p:cNvSpPr txBox="1"/>
          <p:nvPr/>
        </p:nvSpPr>
        <p:spPr>
          <a:xfrm>
            <a:off x="898657" y="2779729"/>
            <a:ext cx="3455670" cy="1016000"/>
          </a:xfrm>
          <a:prstGeom prst="rect">
            <a:avLst/>
          </a:prstGeom>
        </p:spPr>
        <p:txBody>
          <a:bodyPr vert="horz" wrap="square" lIns="0" tIns="10795" rIns="0" bIns="0" rtlCol="0">
            <a:spAutoFit/>
          </a:bodyPr>
          <a:lstStyle/>
          <a:p>
            <a:pPr marL="12700" marR="5080" algn="ctr">
              <a:lnSpc>
                <a:spcPct val="108500"/>
              </a:lnSpc>
              <a:spcBef>
                <a:spcPts val="85"/>
              </a:spcBef>
            </a:pPr>
            <a:r>
              <a:rPr sz="2000" b="1" spc="-5" dirty="0">
                <a:latin typeface="Calibri"/>
                <a:cs typeface="Calibri"/>
              </a:rPr>
              <a:t>MANO </a:t>
            </a:r>
            <a:r>
              <a:rPr sz="2000" b="1" spc="-20" dirty="0">
                <a:latin typeface="Calibri"/>
                <a:cs typeface="Calibri"/>
              </a:rPr>
              <a:t>PRINCIPAL </a:t>
            </a:r>
            <a:r>
              <a:rPr sz="2000" b="1" spc="-5" dirty="0">
                <a:latin typeface="Calibri"/>
                <a:cs typeface="Calibri"/>
              </a:rPr>
              <a:t>EN EL </a:t>
            </a:r>
            <a:r>
              <a:rPr sz="2000" b="1" spc="-20" dirty="0">
                <a:latin typeface="Calibri"/>
                <a:cs typeface="Calibri"/>
              </a:rPr>
              <a:t>BASTON </a:t>
            </a:r>
            <a:r>
              <a:rPr sz="2000" b="1" spc="-440" dirty="0">
                <a:latin typeface="Calibri"/>
                <a:cs typeface="Calibri"/>
              </a:rPr>
              <a:t> </a:t>
            </a:r>
            <a:r>
              <a:rPr sz="2000" b="1" spc="-5" dirty="0">
                <a:latin typeface="Calibri"/>
                <a:cs typeface="Calibri"/>
              </a:rPr>
              <a:t>POLICIAL </a:t>
            </a:r>
            <a:r>
              <a:rPr sz="2000" b="1" spc="-10" dirty="0">
                <a:latin typeface="Calibri"/>
                <a:cs typeface="Calibri"/>
              </a:rPr>
              <a:t>EMPUÑADOLO </a:t>
            </a:r>
            <a:r>
              <a:rPr sz="2000" b="1" spc="-5" dirty="0">
                <a:latin typeface="Calibri"/>
                <a:cs typeface="Calibri"/>
              </a:rPr>
              <a:t>DEL </a:t>
            </a:r>
            <a:r>
              <a:rPr sz="2000" b="1" dirty="0">
                <a:latin typeface="Calibri"/>
                <a:cs typeface="Calibri"/>
              </a:rPr>
              <a:t> </a:t>
            </a:r>
            <a:r>
              <a:rPr sz="2000" b="1" spc="-5" dirty="0">
                <a:latin typeface="Calibri"/>
                <a:cs typeface="Calibri"/>
              </a:rPr>
              <a:t>MANGO</a:t>
            </a:r>
            <a:r>
              <a:rPr sz="2000" b="1" spc="-10" dirty="0">
                <a:latin typeface="Calibri"/>
                <a:cs typeface="Calibri"/>
              </a:rPr>
              <a:t> </a:t>
            </a:r>
            <a:r>
              <a:rPr sz="2000" b="1" spc="-25" dirty="0">
                <a:latin typeface="Calibri"/>
                <a:cs typeface="Calibri"/>
              </a:rPr>
              <a:t>LATERAL</a:t>
            </a:r>
            <a:endParaRPr sz="2000" dirty="0">
              <a:latin typeface="Calibri"/>
              <a:cs typeface="Calibri"/>
            </a:endParaRPr>
          </a:p>
        </p:txBody>
      </p:sp>
      <p:sp>
        <p:nvSpPr>
          <p:cNvPr id="12" name="object 11">
            <a:extLst>
              <a:ext uri="{FF2B5EF4-FFF2-40B4-BE49-F238E27FC236}">
                <a16:creationId xmlns:a16="http://schemas.microsoft.com/office/drawing/2014/main" id="{20924F18-D2D0-4D41-9833-56D1C166ED2D}"/>
              </a:ext>
            </a:extLst>
          </p:cNvPr>
          <p:cNvSpPr txBox="1"/>
          <p:nvPr/>
        </p:nvSpPr>
        <p:spPr>
          <a:xfrm>
            <a:off x="6496247" y="5358585"/>
            <a:ext cx="4227195" cy="610870"/>
          </a:xfrm>
          <a:prstGeom prst="rect">
            <a:avLst/>
          </a:prstGeom>
        </p:spPr>
        <p:txBody>
          <a:bodyPr vert="horz" wrap="square" lIns="0" tIns="12700" rIns="0" bIns="0" rtlCol="0">
            <a:spAutoFit/>
          </a:bodyPr>
          <a:lstStyle/>
          <a:p>
            <a:pPr marL="215900" marR="5080" indent="-203835">
              <a:lnSpc>
                <a:spcPct val="106700"/>
              </a:lnSpc>
              <a:spcBef>
                <a:spcPts val="100"/>
              </a:spcBef>
            </a:pPr>
            <a:r>
              <a:rPr sz="1800" b="1" spc="-5" dirty="0">
                <a:latin typeface="Calibri"/>
                <a:cs typeface="Calibri"/>
              </a:rPr>
              <a:t>PIERNAS</a:t>
            </a:r>
            <a:r>
              <a:rPr sz="1800" b="1" spc="-10" dirty="0">
                <a:latin typeface="Calibri"/>
                <a:cs typeface="Calibri"/>
              </a:rPr>
              <a:t> </a:t>
            </a:r>
            <a:r>
              <a:rPr sz="1800" b="1" spc="-25" dirty="0">
                <a:latin typeface="Calibri"/>
                <a:cs typeface="Calibri"/>
              </a:rPr>
              <a:t>SEPARADAS</a:t>
            </a:r>
            <a:r>
              <a:rPr sz="1800" b="1" spc="-5" dirty="0">
                <a:latin typeface="Calibri"/>
                <a:cs typeface="Calibri"/>
              </a:rPr>
              <a:t> </a:t>
            </a:r>
            <a:r>
              <a:rPr sz="1800" b="1" dirty="0">
                <a:latin typeface="Calibri"/>
                <a:cs typeface="Calibri"/>
              </a:rPr>
              <a:t>A</a:t>
            </a:r>
            <a:r>
              <a:rPr sz="1800" b="1" spc="-5" dirty="0">
                <a:latin typeface="Calibri"/>
                <a:cs typeface="Calibri"/>
              </a:rPr>
              <a:t> </a:t>
            </a:r>
            <a:r>
              <a:rPr sz="1800" b="1" dirty="0">
                <a:latin typeface="Calibri"/>
                <a:cs typeface="Calibri"/>
              </a:rPr>
              <a:t>LA</a:t>
            </a:r>
            <a:r>
              <a:rPr sz="1800" b="1" spc="-5" dirty="0">
                <a:latin typeface="Calibri"/>
                <a:cs typeface="Calibri"/>
              </a:rPr>
              <a:t> ANCHURA </a:t>
            </a:r>
            <a:r>
              <a:rPr sz="1800" b="1" dirty="0">
                <a:latin typeface="Calibri"/>
                <a:cs typeface="Calibri"/>
              </a:rPr>
              <a:t>DE</a:t>
            </a:r>
            <a:r>
              <a:rPr sz="1800" b="1" spc="-5" dirty="0">
                <a:latin typeface="Calibri"/>
                <a:cs typeface="Calibri"/>
              </a:rPr>
              <a:t> </a:t>
            </a:r>
            <a:r>
              <a:rPr sz="1800" b="1" spc="-15" dirty="0">
                <a:latin typeface="Calibri"/>
                <a:cs typeface="Calibri"/>
              </a:rPr>
              <a:t>LOS </a:t>
            </a:r>
            <a:r>
              <a:rPr sz="1800" b="1" spc="-395" dirty="0">
                <a:latin typeface="Calibri"/>
                <a:cs typeface="Calibri"/>
              </a:rPr>
              <a:t> </a:t>
            </a:r>
            <a:r>
              <a:rPr sz="1800" b="1" spc="-5" dirty="0">
                <a:latin typeface="Calibri"/>
                <a:cs typeface="Calibri"/>
              </a:rPr>
              <a:t>HOMBROS </a:t>
            </a:r>
            <a:r>
              <a:rPr sz="1800" b="1" spc="-10" dirty="0">
                <a:latin typeface="Calibri"/>
                <a:cs typeface="Calibri"/>
              </a:rPr>
              <a:t>CON</a:t>
            </a:r>
            <a:r>
              <a:rPr sz="1800" b="1" dirty="0">
                <a:latin typeface="Calibri"/>
                <a:cs typeface="Calibri"/>
              </a:rPr>
              <a:t> </a:t>
            </a:r>
            <a:r>
              <a:rPr sz="1800" b="1" spc="-5" dirty="0">
                <a:latin typeface="Calibri"/>
                <a:cs typeface="Calibri"/>
              </a:rPr>
              <a:t>EL</a:t>
            </a:r>
            <a:r>
              <a:rPr sz="1800" b="1" spc="5" dirty="0">
                <a:latin typeface="Calibri"/>
                <a:cs typeface="Calibri"/>
              </a:rPr>
              <a:t> </a:t>
            </a:r>
            <a:r>
              <a:rPr sz="1800" b="1" spc="-5" dirty="0">
                <a:latin typeface="Calibri"/>
                <a:cs typeface="Calibri"/>
              </a:rPr>
              <a:t>PIE </a:t>
            </a:r>
            <a:r>
              <a:rPr sz="1800" b="1" spc="-20" dirty="0">
                <a:latin typeface="Calibri"/>
                <a:cs typeface="Calibri"/>
              </a:rPr>
              <a:t>PRINCIPAL</a:t>
            </a:r>
            <a:r>
              <a:rPr sz="1800" b="1" spc="5" dirty="0">
                <a:latin typeface="Calibri"/>
                <a:cs typeface="Calibri"/>
              </a:rPr>
              <a:t> </a:t>
            </a:r>
            <a:r>
              <a:rPr sz="1800" b="1" spc="-35" dirty="0">
                <a:latin typeface="Calibri"/>
                <a:cs typeface="Calibri"/>
              </a:rPr>
              <a:t>ATRÁS</a:t>
            </a:r>
            <a:endParaRPr sz="1800" dirty="0">
              <a:latin typeface="Calibri"/>
              <a:cs typeface="Calibri"/>
            </a:endParaRPr>
          </a:p>
        </p:txBody>
      </p:sp>
      <p:sp>
        <p:nvSpPr>
          <p:cNvPr id="13" name="Título 3">
            <a:extLst>
              <a:ext uri="{FF2B5EF4-FFF2-40B4-BE49-F238E27FC236}">
                <a16:creationId xmlns:a16="http://schemas.microsoft.com/office/drawing/2014/main" id="{7808039C-0F43-43B9-996B-47D64AB1294B}"/>
              </a:ext>
            </a:extLst>
          </p:cNvPr>
          <p:cNvSpPr txBox="1">
            <a:spLocks/>
          </p:cNvSpPr>
          <p:nvPr/>
        </p:nvSpPr>
        <p:spPr>
          <a:xfrm>
            <a:off x="438191" y="459378"/>
            <a:ext cx="11188931"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5D26"/>
                </a:solidFill>
                <a:latin typeface="Century Gothic" panose="020B0502020202020204" pitchFamily="34" charset="0"/>
                <a:ea typeface="+mj-ea"/>
                <a:cs typeface="+mj-cs"/>
              </a:defRPr>
            </a:lvl1pPr>
          </a:lstStyle>
          <a:p>
            <a:pPr algn="ctr"/>
            <a:r>
              <a:rPr lang="es-ES" dirty="0"/>
              <a:t>USO DEL BASTON TONFA</a:t>
            </a:r>
            <a:br>
              <a:rPr lang="es-ES" dirty="0"/>
            </a:br>
            <a:r>
              <a:rPr lang="es-ES" dirty="0"/>
              <a:t>  </a:t>
            </a:r>
            <a:endParaRPr lang="es-CO" dirty="0"/>
          </a:p>
        </p:txBody>
      </p:sp>
    </p:spTree>
    <p:extLst>
      <p:ext uri="{BB962C8B-B14F-4D97-AF65-F5344CB8AC3E}">
        <p14:creationId xmlns:p14="http://schemas.microsoft.com/office/powerpoint/2010/main" val="3372821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73226" y="891582"/>
            <a:ext cx="11188931" cy="549275"/>
          </a:xfrm>
        </p:spPr>
        <p:txBody>
          <a:bodyPr/>
          <a:lstStyle/>
          <a:p>
            <a:r>
              <a:rPr lang="es-ES" dirty="0"/>
              <a:t>GUARDIA ACTIVA</a:t>
            </a:r>
            <a:br>
              <a:rPr lang="es-ES" dirty="0"/>
            </a:br>
            <a:r>
              <a:rPr lang="es-ES" dirty="0"/>
              <a:t>  </a:t>
            </a:r>
            <a:endParaRPr lang="es-CO" dirty="0"/>
          </a:p>
        </p:txBody>
      </p:sp>
      <p:sp>
        <p:nvSpPr>
          <p:cNvPr id="3" name="Título 1">
            <a:extLst>
              <a:ext uri="{FF2B5EF4-FFF2-40B4-BE49-F238E27FC236}">
                <a16:creationId xmlns:a16="http://schemas.microsoft.com/office/drawing/2014/main" id="{41DE06D1-71C8-420E-9D48-890F13F16816}"/>
              </a:ext>
            </a:extLst>
          </p:cNvPr>
          <p:cNvSpPr txBox="1">
            <a:spLocks/>
          </p:cNvSpPr>
          <p:nvPr/>
        </p:nvSpPr>
        <p:spPr>
          <a:xfrm>
            <a:off x="529842" y="574131"/>
            <a:ext cx="5566158" cy="1779946"/>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2800" b="1" kern="1200">
                <a:solidFill>
                  <a:srgbClr val="005D26"/>
                </a:solidFill>
                <a:latin typeface="Century Gothic" panose="020B0502020202020204" pitchFamily="34" charset="0"/>
                <a:ea typeface="+mj-ea"/>
                <a:cs typeface="+mj-cs"/>
              </a:defRPr>
            </a:lvl1pPr>
          </a:lstStyle>
          <a:p>
            <a:endParaRPr lang="es-ES" sz="3600" dirty="0"/>
          </a:p>
          <a:p>
            <a:endParaRPr lang="es-ES" sz="3600" dirty="0"/>
          </a:p>
          <a:p>
            <a:endParaRPr lang="es-ES" sz="3600" dirty="0"/>
          </a:p>
          <a:p>
            <a:endParaRPr lang="es-ES" sz="3600" dirty="0"/>
          </a:p>
          <a:p>
            <a:endParaRPr lang="es-ES" sz="3600" dirty="0"/>
          </a:p>
          <a:p>
            <a:r>
              <a:rPr lang="es-ES" sz="3600" dirty="0"/>
              <a:t>GUARDIA ACTIVA 2</a:t>
            </a:r>
            <a:r>
              <a:rPr lang="es-ES" sz="3600" dirty="0">
                <a:solidFill>
                  <a:schemeClr val="bg1"/>
                </a:solidFill>
              </a:rPr>
              <a:t>QUÉ ES EL RIESGO PÚBLICO?</a:t>
            </a:r>
            <a:endParaRPr lang="es-CO" sz="3600" dirty="0">
              <a:solidFill>
                <a:schemeClr val="bg1"/>
              </a:solidFill>
            </a:endParaRPr>
          </a:p>
          <a:p>
            <a:r>
              <a:rPr lang="es-CO" sz="3600" dirty="0"/>
              <a:t> </a:t>
            </a:r>
          </a:p>
        </p:txBody>
      </p:sp>
      <p:sp>
        <p:nvSpPr>
          <p:cNvPr id="11" name="object 12">
            <a:extLst>
              <a:ext uri="{FF2B5EF4-FFF2-40B4-BE49-F238E27FC236}">
                <a16:creationId xmlns:a16="http://schemas.microsoft.com/office/drawing/2014/main" id="{C53A9CC0-B36B-42F7-9952-348B3791C897}"/>
              </a:ext>
            </a:extLst>
          </p:cNvPr>
          <p:cNvSpPr txBox="1"/>
          <p:nvPr/>
        </p:nvSpPr>
        <p:spPr>
          <a:xfrm>
            <a:off x="898657" y="2779729"/>
            <a:ext cx="3455670" cy="665695"/>
          </a:xfrm>
          <a:prstGeom prst="rect">
            <a:avLst/>
          </a:prstGeom>
        </p:spPr>
        <p:txBody>
          <a:bodyPr vert="horz" wrap="square" lIns="0" tIns="10795" rIns="0" bIns="0" rtlCol="0">
            <a:spAutoFit/>
          </a:bodyPr>
          <a:lstStyle/>
          <a:p>
            <a:pPr marL="12700" marR="5080" algn="ctr">
              <a:lnSpc>
                <a:spcPct val="108500"/>
              </a:lnSpc>
              <a:spcBef>
                <a:spcPts val="85"/>
              </a:spcBef>
            </a:pPr>
            <a:r>
              <a:rPr lang="es-MX" sz="2000" b="1" spc="-5" dirty="0">
                <a:latin typeface="Calibri"/>
                <a:cs typeface="Calibri"/>
              </a:rPr>
              <a:t>POSICION DE CONFLICTO CON BASTON TONFA</a:t>
            </a:r>
            <a:endParaRPr sz="2000" dirty="0">
              <a:latin typeface="Calibri"/>
              <a:cs typeface="Calibri"/>
            </a:endParaRPr>
          </a:p>
        </p:txBody>
      </p:sp>
      <p:pic>
        <p:nvPicPr>
          <p:cNvPr id="12" name="object 10">
            <a:extLst>
              <a:ext uri="{FF2B5EF4-FFF2-40B4-BE49-F238E27FC236}">
                <a16:creationId xmlns:a16="http://schemas.microsoft.com/office/drawing/2014/main" id="{B0072060-FB43-4E8A-B975-252D5A751F83}"/>
              </a:ext>
            </a:extLst>
          </p:cNvPr>
          <p:cNvPicPr/>
          <p:nvPr/>
        </p:nvPicPr>
        <p:blipFill>
          <a:blip r:embed="rId2" cstate="print"/>
          <a:stretch>
            <a:fillRect/>
          </a:stretch>
        </p:blipFill>
        <p:spPr>
          <a:xfrm>
            <a:off x="4704307" y="1245598"/>
            <a:ext cx="3570996" cy="4366803"/>
          </a:xfrm>
          <a:prstGeom prst="rect">
            <a:avLst/>
          </a:prstGeom>
        </p:spPr>
      </p:pic>
      <p:sp>
        <p:nvSpPr>
          <p:cNvPr id="13" name="object 11">
            <a:extLst>
              <a:ext uri="{FF2B5EF4-FFF2-40B4-BE49-F238E27FC236}">
                <a16:creationId xmlns:a16="http://schemas.microsoft.com/office/drawing/2014/main" id="{D199E24A-BCE1-42EA-8EC4-4BA6E8575A9F}"/>
              </a:ext>
            </a:extLst>
          </p:cNvPr>
          <p:cNvSpPr txBox="1"/>
          <p:nvPr/>
        </p:nvSpPr>
        <p:spPr>
          <a:xfrm>
            <a:off x="7224637" y="3526512"/>
            <a:ext cx="4210685" cy="827405"/>
          </a:xfrm>
          <a:prstGeom prst="rect">
            <a:avLst/>
          </a:prstGeom>
        </p:spPr>
        <p:txBody>
          <a:bodyPr vert="horz" wrap="square" lIns="0" tIns="13970" rIns="0" bIns="0" rtlCol="0">
            <a:spAutoFit/>
          </a:bodyPr>
          <a:lstStyle/>
          <a:p>
            <a:pPr marL="12700" marR="5080" indent="-1270" algn="ctr">
              <a:lnSpc>
                <a:spcPct val="109400"/>
              </a:lnSpc>
              <a:spcBef>
                <a:spcPts val="110"/>
              </a:spcBef>
            </a:pPr>
            <a:r>
              <a:rPr sz="1600" b="1" spc="-5" dirty="0">
                <a:latin typeface="Calibri"/>
                <a:cs typeface="Calibri"/>
              </a:rPr>
              <a:t>MANO</a:t>
            </a:r>
            <a:r>
              <a:rPr sz="1600" b="1" dirty="0">
                <a:latin typeface="Calibri"/>
                <a:cs typeface="Calibri"/>
              </a:rPr>
              <a:t> </a:t>
            </a:r>
            <a:r>
              <a:rPr sz="1600" b="1" spc="-20" dirty="0">
                <a:latin typeface="Calibri"/>
                <a:cs typeface="Calibri"/>
              </a:rPr>
              <a:t>PRINCIPAL</a:t>
            </a:r>
            <a:r>
              <a:rPr sz="1600" b="1" dirty="0">
                <a:latin typeface="Calibri"/>
                <a:cs typeface="Calibri"/>
              </a:rPr>
              <a:t> </a:t>
            </a:r>
            <a:r>
              <a:rPr sz="1600" b="1" spc="-5" dirty="0">
                <a:latin typeface="Calibri"/>
                <a:cs typeface="Calibri"/>
              </a:rPr>
              <a:t>EMPUÑANDO</a:t>
            </a:r>
            <a:r>
              <a:rPr sz="1600" b="1" spc="5" dirty="0">
                <a:latin typeface="Calibri"/>
                <a:cs typeface="Calibri"/>
              </a:rPr>
              <a:t> </a:t>
            </a:r>
            <a:r>
              <a:rPr sz="1600" b="1" spc="-5" dirty="0">
                <a:latin typeface="Calibri"/>
                <a:cs typeface="Calibri"/>
              </a:rPr>
              <a:t>EL </a:t>
            </a:r>
            <a:r>
              <a:rPr sz="1600" b="1" dirty="0">
                <a:latin typeface="Calibri"/>
                <a:cs typeface="Calibri"/>
              </a:rPr>
              <a:t>MANGO </a:t>
            </a:r>
            <a:r>
              <a:rPr sz="1600" b="1" spc="5" dirty="0">
                <a:latin typeface="Calibri"/>
                <a:cs typeface="Calibri"/>
              </a:rPr>
              <a:t> </a:t>
            </a:r>
            <a:r>
              <a:rPr sz="1600" b="1" spc="-15" dirty="0">
                <a:latin typeface="Calibri"/>
                <a:cs typeface="Calibri"/>
              </a:rPr>
              <a:t>PRINCIPAL</a:t>
            </a:r>
            <a:r>
              <a:rPr sz="1600" b="1" spc="-10" dirty="0">
                <a:latin typeface="Calibri"/>
                <a:cs typeface="Calibri"/>
              </a:rPr>
              <a:t> </a:t>
            </a:r>
            <a:r>
              <a:rPr sz="1600" b="1" spc="-5" dirty="0">
                <a:latin typeface="Calibri"/>
                <a:cs typeface="Calibri"/>
              </a:rPr>
              <a:t>DEL</a:t>
            </a:r>
            <a:r>
              <a:rPr sz="1600" b="1" spc="-10" dirty="0">
                <a:latin typeface="Calibri"/>
                <a:cs typeface="Calibri"/>
              </a:rPr>
              <a:t> </a:t>
            </a:r>
            <a:r>
              <a:rPr sz="1600" b="1" spc="-15" dirty="0">
                <a:latin typeface="Calibri"/>
                <a:cs typeface="Calibri"/>
              </a:rPr>
              <a:t>BASTON</a:t>
            </a:r>
            <a:r>
              <a:rPr sz="1600" b="1" spc="-5" dirty="0">
                <a:latin typeface="Calibri"/>
                <a:cs typeface="Calibri"/>
              </a:rPr>
              <a:t> </a:t>
            </a:r>
            <a:r>
              <a:rPr lang="es-MX" sz="1600" b="1" spc="-5" dirty="0">
                <a:latin typeface="Calibri"/>
                <a:cs typeface="Calibri"/>
              </a:rPr>
              <a:t>TONFA</a:t>
            </a:r>
            <a:r>
              <a:rPr sz="1600" b="1" spc="-10" dirty="0">
                <a:latin typeface="Calibri"/>
                <a:cs typeface="Calibri"/>
              </a:rPr>
              <a:t> </a:t>
            </a:r>
            <a:r>
              <a:rPr sz="1600" b="1" dirty="0">
                <a:latin typeface="Calibri"/>
                <a:cs typeface="Calibri"/>
              </a:rPr>
              <a:t>Y </a:t>
            </a:r>
            <a:r>
              <a:rPr sz="1600" b="1" spc="-25" dirty="0">
                <a:latin typeface="Calibri"/>
                <a:cs typeface="Calibri"/>
              </a:rPr>
              <a:t>APOYANDO</a:t>
            </a:r>
            <a:r>
              <a:rPr sz="1600" b="1" spc="5" dirty="0">
                <a:latin typeface="Calibri"/>
                <a:cs typeface="Calibri"/>
              </a:rPr>
              <a:t> </a:t>
            </a:r>
            <a:r>
              <a:rPr sz="1600" b="1" spc="-5" dirty="0">
                <a:latin typeface="Calibri"/>
                <a:cs typeface="Calibri"/>
              </a:rPr>
              <a:t>EL </a:t>
            </a:r>
            <a:r>
              <a:rPr sz="1600" b="1" spc="-350" dirty="0">
                <a:latin typeface="Calibri"/>
                <a:cs typeface="Calibri"/>
              </a:rPr>
              <a:t> </a:t>
            </a:r>
            <a:r>
              <a:rPr sz="1600" b="1" spc="-15" dirty="0">
                <a:latin typeface="Calibri"/>
                <a:cs typeface="Calibri"/>
              </a:rPr>
              <a:t>BASTON</a:t>
            </a:r>
            <a:r>
              <a:rPr sz="1600" b="1" spc="-10" dirty="0">
                <a:latin typeface="Calibri"/>
                <a:cs typeface="Calibri"/>
              </a:rPr>
              <a:t> </a:t>
            </a:r>
            <a:r>
              <a:rPr sz="1600" b="1" dirty="0">
                <a:latin typeface="Calibri"/>
                <a:cs typeface="Calibri"/>
              </a:rPr>
              <a:t>SOBRE</a:t>
            </a:r>
            <a:r>
              <a:rPr sz="1600" b="1" spc="-5" dirty="0">
                <a:latin typeface="Calibri"/>
                <a:cs typeface="Calibri"/>
              </a:rPr>
              <a:t> </a:t>
            </a:r>
            <a:r>
              <a:rPr sz="1600" b="1" spc="-10" dirty="0">
                <a:latin typeface="Calibri"/>
                <a:cs typeface="Calibri"/>
              </a:rPr>
              <a:t>NUESTRO</a:t>
            </a:r>
            <a:r>
              <a:rPr sz="1600" b="1" dirty="0">
                <a:latin typeface="Calibri"/>
                <a:cs typeface="Calibri"/>
              </a:rPr>
              <a:t> </a:t>
            </a:r>
            <a:r>
              <a:rPr sz="1600" b="1" spc="-5" dirty="0">
                <a:latin typeface="Calibri"/>
                <a:cs typeface="Calibri"/>
              </a:rPr>
              <a:t>HOMBRO</a:t>
            </a:r>
            <a:endParaRPr sz="1600" dirty="0">
              <a:latin typeface="Calibri"/>
              <a:cs typeface="Calibri"/>
            </a:endParaRPr>
          </a:p>
        </p:txBody>
      </p:sp>
      <p:sp>
        <p:nvSpPr>
          <p:cNvPr id="14" name="Título 3">
            <a:extLst>
              <a:ext uri="{FF2B5EF4-FFF2-40B4-BE49-F238E27FC236}">
                <a16:creationId xmlns:a16="http://schemas.microsoft.com/office/drawing/2014/main" id="{C0033EE3-15A6-4F72-87BA-F6758322E17B}"/>
              </a:ext>
            </a:extLst>
          </p:cNvPr>
          <p:cNvSpPr txBox="1">
            <a:spLocks/>
          </p:cNvSpPr>
          <p:nvPr/>
        </p:nvSpPr>
        <p:spPr>
          <a:xfrm>
            <a:off x="473227" y="299493"/>
            <a:ext cx="11188931"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5D26"/>
                </a:solidFill>
                <a:latin typeface="Century Gothic" panose="020B0502020202020204" pitchFamily="34" charset="0"/>
                <a:ea typeface="+mj-ea"/>
                <a:cs typeface="+mj-cs"/>
              </a:defRPr>
            </a:lvl1pPr>
          </a:lstStyle>
          <a:p>
            <a:pPr algn="ctr"/>
            <a:r>
              <a:rPr lang="es-ES" dirty="0"/>
              <a:t>USO DEL BASTON TONFA</a:t>
            </a:r>
            <a:br>
              <a:rPr lang="es-ES" dirty="0"/>
            </a:br>
            <a:r>
              <a:rPr lang="es-ES" dirty="0"/>
              <a:t>  </a:t>
            </a:r>
            <a:endParaRPr lang="es-CO" dirty="0"/>
          </a:p>
        </p:txBody>
      </p:sp>
    </p:spTree>
    <p:extLst>
      <p:ext uri="{BB962C8B-B14F-4D97-AF65-F5344CB8AC3E}">
        <p14:creationId xmlns:p14="http://schemas.microsoft.com/office/powerpoint/2010/main" val="3525425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1227537"/>
            <a:ext cx="11188931" cy="549275"/>
          </a:xfrm>
        </p:spPr>
        <p:txBody>
          <a:bodyPr/>
          <a:lstStyle/>
          <a:p>
            <a:r>
              <a:rPr lang="es-ES" dirty="0"/>
              <a:t>APLICACIONES DE CONTACTO</a:t>
            </a:r>
            <a:br>
              <a:rPr lang="es-ES" dirty="0"/>
            </a:br>
            <a:br>
              <a:rPr lang="es-ES" dirty="0"/>
            </a:br>
            <a:r>
              <a:rPr lang="es-ES" dirty="0"/>
              <a:t>  </a:t>
            </a:r>
            <a:endParaRPr lang="es-CO" dirty="0"/>
          </a:p>
        </p:txBody>
      </p:sp>
      <p:sp>
        <p:nvSpPr>
          <p:cNvPr id="6" name="Título 1">
            <a:extLst>
              <a:ext uri="{FF2B5EF4-FFF2-40B4-BE49-F238E27FC236}">
                <a16:creationId xmlns:a16="http://schemas.microsoft.com/office/drawing/2014/main" id="{2C274299-099A-4571-8720-252CBE68E8EC}"/>
              </a:ext>
            </a:extLst>
          </p:cNvPr>
          <p:cNvSpPr txBox="1">
            <a:spLocks/>
          </p:cNvSpPr>
          <p:nvPr/>
        </p:nvSpPr>
        <p:spPr>
          <a:xfrm>
            <a:off x="327279" y="1761215"/>
            <a:ext cx="5566158" cy="1779946"/>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2800" b="1" kern="1200">
                <a:solidFill>
                  <a:srgbClr val="005D26"/>
                </a:solidFill>
                <a:latin typeface="Century Gothic" panose="020B0502020202020204" pitchFamily="34" charset="0"/>
                <a:ea typeface="+mj-ea"/>
                <a:cs typeface="+mj-cs"/>
              </a:defRPr>
            </a:lvl1pPr>
          </a:lstStyle>
          <a:p>
            <a:endParaRPr lang="es-ES" sz="3600" dirty="0"/>
          </a:p>
          <a:p>
            <a:endParaRPr lang="es-ES" sz="3600" dirty="0"/>
          </a:p>
          <a:p>
            <a:endParaRPr lang="es-ES" sz="3600" dirty="0"/>
          </a:p>
          <a:p>
            <a:endParaRPr lang="es-ES" sz="3600" dirty="0"/>
          </a:p>
          <a:p>
            <a:endParaRPr lang="es-ES" sz="3600" dirty="0"/>
          </a:p>
          <a:p>
            <a:r>
              <a:rPr lang="es-ES" sz="3600" dirty="0">
                <a:solidFill>
                  <a:schemeClr val="bg1"/>
                </a:solidFill>
              </a:rPr>
              <a:t>QUÉ ES EL RIESGO PÚBLICO?</a:t>
            </a:r>
            <a:endParaRPr lang="es-CO" sz="3600" dirty="0">
              <a:solidFill>
                <a:schemeClr val="bg1"/>
              </a:solidFill>
            </a:endParaRPr>
          </a:p>
          <a:p>
            <a:r>
              <a:rPr lang="es-CO" sz="3600" dirty="0"/>
              <a:t> </a:t>
            </a:r>
          </a:p>
        </p:txBody>
      </p:sp>
      <p:grpSp>
        <p:nvGrpSpPr>
          <p:cNvPr id="8" name="object 19">
            <a:extLst>
              <a:ext uri="{FF2B5EF4-FFF2-40B4-BE49-F238E27FC236}">
                <a16:creationId xmlns:a16="http://schemas.microsoft.com/office/drawing/2014/main" id="{43AAD01F-D227-45AB-935C-F1F19E824DB8}"/>
              </a:ext>
            </a:extLst>
          </p:cNvPr>
          <p:cNvGrpSpPr/>
          <p:nvPr/>
        </p:nvGrpSpPr>
        <p:grpSpPr>
          <a:xfrm>
            <a:off x="1135894" y="2514600"/>
            <a:ext cx="2536190" cy="2410460"/>
            <a:chOff x="751581" y="3429000"/>
            <a:chExt cx="2536190" cy="2410460"/>
          </a:xfrm>
        </p:grpSpPr>
        <p:pic>
          <p:nvPicPr>
            <p:cNvPr id="9" name="object 20">
              <a:extLst>
                <a:ext uri="{FF2B5EF4-FFF2-40B4-BE49-F238E27FC236}">
                  <a16:creationId xmlns:a16="http://schemas.microsoft.com/office/drawing/2014/main" id="{2A2AC9CE-A4AB-491D-81E2-8014C193759D}"/>
                </a:ext>
              </a:extLst>
            </p:cNvPr>
            <p:cNvPicPr/>
            <p:nvPr/>
          </p:nvPicPr>
          <p:blipFill>
            <a:blip r:embed="rId2" cstate="print"/>
            <a:stretch>
              <a:fillRect/>
            </a:stretch>
          </p:blipFill>
          <p:spPr>
            <a:xfrm>
              <a:off x="751581" y="3429000"/>
              <a:ext cx="1671877" cy="2410273"/>
            </a:xfrm>
            <a:prstGeom prst="rect">
              <a:avLst/>
            </a:prstGeom>
          </p:spPr>
        </p:pic>
        <p:sp>
          <p:nvSpPr>
            <p:cNvPr id="10" name="object 21">
              <a:extLst>
                <a:ext uri="{FF2B5EF4-FFF2-40B4-BE49-F238E27FC236}">
                  <a16:creationId xmlns:a16="http://schemas.microsoft.com/office/drawing/2014/main" id="{18998048-BF21-4F10-ABFF-61C49DE1FF67}"/>
                </a:ext>
              </a:extLst>
            </p:cNvPr>
            <p:cNvSpPr/>
            <p:nvPr/>
          </p:nvSpPr>
          <p:spPr>
            <a:xfrm>
              <a:off x="2170739" y="4495169"/>
              <a:ext cx="1110615" cy="76200"/>
            </a:xfrm>
            <a:custGeom>
              <a:avLst/>
              <a:gdLst/>
              <a:ahLst/>
              <a:cxnLst/>
              <a:rect l="l" t="t" r="r" b="b"/>
              <a:pathLst>
                <a:path w="1110614" h="76200">
                  <a:moveTo>
                    <a:pt x="1072475" y="0"/>
                  </a:moveTo>
                  <a:lnTo>
                    <a:pt x="1072475" y="18905"/>
                  </a:lnTo>
                  <a:lnTo>
                    <a:pt x="0" y="18905"/>
                  </a:lnTo>
                  <a:lnTo>
                    <a:pt x="0" y="56716"/>
                  </a:lnTo>
                  <a:lnTo>
                    <a:pt x="1072475" y="56716"/>
                  </a:lnTo>
                  <a:lnTo>
                    <a:pt x="1072475" y="75623"/>
                  </a:lnTo>
                  <a:lnTo>
                    <a:pt x="1110286" y="37811"/>
                  </a:lnTo>
                  <a:lnTo>
                    <a:pt x="1072475" y="0"/>
                  </a:lnTo>
                  <a:close/>
                </a:path>
              </a:pathLst>
            </a:custGeom>
            <a:solidFill>
              <a:srgbClr val="4472C4"/>
            </a:solidFill>
          </p:spPr>
          <p:txBody>
            <a:bodyPr wrap="square" lIns="0" tIns="0" rIns="0" bIns="0" rtlCol="0"/>
            <a:lstStyle/>
            <a:p>
              <a:endParaRPr/>
            </a:p>
          </p:txBody>
        </p:sp>
        <p:sp>
          <p:nvSpPr>
            <p:cNvPr id="11" name="object 22">
              <a:extLst>
                <a:ext uri="{FF2B5EF4-FFF2-40B4-BE49-F238E27FC236}">
                  <a16:creationId xmlns:a16="http://schemas.microsoft.com/office/drawing/2014/main" id="{CE1A9CE7-6777-4B39-878B-262370E0BBBA}"/>
                </a:ext>
              </a:extLst>
            </p:cNvPr>
            <p:cNvSpPr/>
            <p:nvPr/>
          </p:nvSpPr>
          <p:spPr>
            <a:xfrm>
              <a:off x="2170739" y="4495169"/>
              <a:ext cx="1110615" cy="76200"/>
            </a:xfrm>
            <a:custGeom>
              <a:avLst/>
              <a:gdLst/>
              <a:ahLst/>
              <a:cxnLst/>
              <a:rect l="l" t="t" r="r" b="b"/>
              <a:pathLst>
                <a:path w="1110614" h="76200">
                  <a:moveTo>
                    <a:pt x="0" y="18905"/>
                  </a:moveTo>
                  <a:lnTo>
                    <a:pt x="1072475" y="18905"/>
                  </a:lnTo>
                  <a:lnTo>
                    <a:pt x="1072475" y="0"/>
                  </a:lnTo>
                  <a:lnTo>
                    <a:pt x="1110286" y="37811"/>
                  </a:lnTo>
                  <a:lnTo>
                    <a:pt x="1072475" y="75623"/>
                  </a:lnTo>
                  <a:lnTo>
                    <a:pt x="1072475" y="56717"/>
                  </a:lnTo>
                  <a:lnTo>
                    <a:pt x="0" y="56717"/>
                  </a:lnTo>
                  <a:lnTo>
                    <a:pt x="0" y="18905"/>
                  </a:lnTo>
                  <a:close/>
                </a:path>
              </a:pathLst>
            </a:custGeom>
            <a:ln w="12700">
              <a:solidFill>
                <a:srgbClr val="2F528F"/>
              </a:solidFill>
            </a:ln>
          </p:spPr>
          <p:txBody>
            <a:bodyPr wrap="square" lIns="0" tIns="0" rIns="0" bIns="0" rtlCol="0"/>
            <a:lstStyle/>
            <a:p>
              <a:endParaRPr/>
            </a:p>
          </p:txBody>
        </p:sp>
      </p:grpSp>
      <p:sp>
        <p:nvSpPr>
          <p:cNvPr id="12" name="object 23">
            <a:extLst>
              <a:ext uri="{FF2B5EF4-FFF2-40B4-BE49-F238E27FC236}">
                <a16:creationId xmlns:a16="http://schemas.microsoft.com/office/drawing/2014/main" id="{D3B126DE-FF0D-4928-94B5-5E0478593417}"/>
              </a:ext>
            </a:extLst>
          </p:cNvPr>
          <p:cNvSpPr txBox="1"/>
          <p:nvPr/>
        </p:nvSpPr>
        <p:spPr>
          <a:xfrm>
            <a:off x="2634426" y="3817492"/>
            <a:ext cx="951865" cy="177800"/>
          </a:xfrm>
          <a:prstGeom prst="rect">
            <a:avLst/>
          </a:prstGeom>
        </p:spPr>
        <p:txBody>
          <a:bodyPr vert="horz" wrap="square" lIns="0" tIns="12700" rIns="0" bIns="0" rtlCol="0">
            <a:spAutoFit/>
          </a:bodyPr>
          <a:lstStyle/>
          <a:p>
            <a:pPr marL="12700">
              <a:lnSpc>
                <a:spcPct val="100000"/>
              </a:lnSpc>
              <a:spcBef>
                <a:spcPts val="100"/>
              </a:spcBef>
            </a:pPr>
            <a:r>
              <a:rPr sz="1000" b="1" spc="-5" dirty="0">
                <a:latin typeface="Calibri"/>
                <a:cs typeface="Calibri"/>
              </a:rPr>
              <a:t>POSICIÒN</a:t>
            </a:r>
            <a:r>
              <a:rPr sz="1000" b="1" spc="-50" dirty="0">
                <a:latin typeface="Calibri"/>
                <a:cs typeface="Calibri"/>
              </a:rPr>
              <a:t> </a:t>
            </a:r>
            <a:r>
              <a:rPr sz="1000" b="1" spc="-5" dirty="0">
                <a:latin typeface="Calibri"/>
                <a:cs typeface="Calibri"/>
              </a:rPr>
              <a:t>INICIAL</a:t>
            </a:r>
            <a:endParaRPr sz="1000">
              <a:latin typeface="Calibri"/>
              <a:cs typeface="Calibri"/>
            </a:endParaRPr>
          </a:p>
        </p:txBody>
      </p:sp>
      <p:sp>
        <p:nvSpPr>
          <p:cNvPr id="14" name="object 15">
            <a:extLst>
              <a:ext uri="{FF2B5EF4-FFF2-40B4-BE49-F238E27FC236}">
                <a16:creationId xmlns:a16="http://schemas.microsoft.com/office/drawing/2014/main" id="{C96FD2D5-67B8-4CB2-9E1E-319449495B99}"/>
              </a:ext>
            </a:extLst>
          </p:cNvPr>
          <p:cNvSpPr txBox="1"/>
          <p:nvPr/>
        </p:nvSpPr>
        <p:spPr>
          <a:xfrm>
            <a:off x="5513186" y="4394023"/>
            <a:ext cx="2080590" cy="961802"/>
          </a:xfrm>
          <a:prstGeom prst="rect">
            <a:avLst/>
          </a:prstGeom>
        </p:spPr>
        <p:txBody>
          <a:bodyPr vert="horz" wrap="square" lIns="0" tIns="12700" rIns="0" bIns="0" rtlCol="0">
            <a:spAutoFit/>
          </a:bodyPr>
          <a:lstStyle/>
          <a:p>
            <a:pPr marL="12700">
              <a:spcBef>
                <a:spcPts val="100"/>
              </a:spcBef>
              <a:tabLst>
                <a:tab pos="543560" algn="l"/>
                <a:tab pos="967740" algn="l"/>
              </a:tabLst>
            </a:pPr>
            <a:r>
              <a:rPr sz="1000" b="1" spc="-5" dirty="0">
                <a:latin typeface="Calibri"/>
                <a:cs typeface="Calibri"/>
              </a:rPr>
              <a:t>CO</a:t>
            </a:r>
            <a:r>
              <a:rPr sz="1000" b="1" dirty="0">
                <a:latin typeface="Calibri"/>
                <a:cs typeface="Calibri"/>
              </a:rPr>
              <a:t>N	LA	M</a:t>
            </a:r>
            <a:r>
              <a:rPr sz="1000" b="1" spc="-10" dirty="0">
                <a:latin typeface="Calibri"/>
                <a:cs typeface="Calibri"/>
              </a:rPr>
              <a:t>A</a:t>
            </a:r>
            <a:r>
              <a:rPr sz="1000" b="1" dirty="0">
                <a:latin typeface="Calibri"/>
                <a:cs typeface="Calibri"/>
              </a:rPr>
              <a:t>NO</a:t>
            </a:r>
            <a:r>
              <a:rPr lang="es-MX" sz="1000" b="1" dirty="0">
                <a:latin typeface="Calibri"/>
                <a:cs typeface="Calibri"/>
              </a:rPr>
              <a:t> </a:t>
            </a:r>
            <a:r>
              <a:rPr lang="es-CO" sz="1000" b="1" spc="-5" dirty="0">
                <a:latin typeface="Calibri"/>
                <a:cs typeface="Calibri"/>
              </a:rPr>
              <a:t>PRINCIPAL</a:t>
            </a:r>
            <a:r>
              <a:rPr lang="es-CO" sz="1000" b="1" spc="170" dirty="0">
                <a:latin typeface="Calibri"/>
                <a:cs typeface="Calibri"/>
              </a:rPr>
              <a:t> </a:t>
            </a:r>
            <a:r>
              <a:rPr lang="es-CO" sz="1000" b="1" dirty="0">
                <a:latin typeface="Calibri"/>
                <a:cs typeface="Calibri"/>
              </a:rPr>
              <a:t>SE</a:t>
            </a:r>
            <a:r>
              <a:rPr lang="es-CO" sz="1000" b="1" spc="165" dirty="0">
                <a:latin typeface="Calibri"/>
                <a:cs typeface="Calibri"/>
              </a:rPr>
              <a:t> </a:t>
            </a:r>
            <a:r>
              <a:rPr lang="es-CO" sz="1000" b="1" spc="-5" dirty="0">
                <a:latin typeface="Calibri"/>
                <a:cs typeface="Calibri"/>
              </a:rPr>
              <a:t>DIRIGE</a:t>
            </a:r>
            <a:r>
              <a:rPr lang="es-CO" sz="1000" b="1" spc="170" dirty="0">
                <a:latin typeface="Calibri"/>
                <a:cs typeface="Calibri"/>
              </a:rPr>
              <a:t> </a:t>
            </a:r>
            <a:r>
              <a:rPr lang="es-CO" sz="1000" b="1" spc="-5" dirty="0">
                <a:latin typeface="Calibri"/>
                <a:cs typeface="Calibri"/>
              </a:rPr>
              <a:t>EL </a:t>
            </a:r>
            <a:r>
              <a:rPr lang="es-MX" sz="1000" b="1" spc="-5" dirty="0">
                <a:latin typeface="Calibri"/>
                <a:cs typeface="Calibri"/>
              </a:rPr>
              <a:t>BASTON</a:t>
            </a:r>
            <a:r>
              <a:rPr lang="es-MX" sz="1000" b="1" spc="20" dirty="0">
                <a:latin typeface="Calibri"/>
                <a:cs typeface="Calibri"/>
              </a:rPr>
              <a:t> </a:t>
            </a:r>
            <a:r>
              <a:rPr lang="es-MX" sz="1000" b="1" spc="-5" dirty="0">
                <a:latin typeface="Calibri"/>
                <a:cs typeface="Calibri"/>
              </a:rPr>
              <a:t>TONFA</a:t>
            </a:r>
            <a:r>
              <a:rPr lang="es-MX" sz="1000" b="1" spc="25" dirty="0">
                <a:latin typeface="Calibri"/>
                <a:cs typeface="Calibri"/>
              </a:rPr>
              <a:t> </a:t>
            </a:r>
            <a:r>
              <a:rPr lang="es-MX" sz="1000" b="1" spc="-10" dirty="0">
                <a:latin typeface="Calibri"/>
                <a:cs typeface="Calibri"/>
              </a:rPr>
              <a:t>HACIA </a:t>
            </a:r>
            <a:r>
              <a:rPr lang="es-MX" sz="1000" b="1" spc="-210" dirty="0">
                <a:latin typeface="Calibri"/>
                <a:cs typeface="Calibri"/>
              </a:rPr>
              <a:t> </a:t>
            </a:r>
            <a:r>
              <a:rPr lang="es-MX" sz="1000" b="1" spc="-10" dirty="0">
                <a:latin typeface="Calibri"/>
                <a:cs typeface="Calibri"/>
              </a:rPr>
              <a:t>D</a:t>
            </a:r>
            <a:r>
              <a:rPr lang="es-MX" sz="1000" b="1" dirty="0">
                <a:latin typeface="Calibri"/>
                <a:cs typeface="Calibri"/>
              </a:rPr>
              <a:t>EL</a:t>
            </a:r>
            <a:r>
              <a:rPr lang="es-MX" sz="1000" b="1" spc="-10" dirty="0">
                <a:latin typeface="Calibri"/>
                <a:cs typeface="Calibri"/>
              </a:rPr>
              <a:t>A</a:t>
            </a:r>
            <a:r>
              <a:rPr lang="es-MX" sz="1000" b="1" dirty="0">
                <a:latin typeface="Calibri"/>
                <a:cs typeface="Calibri"/>
              </a:rPr>
              <a:t>NTE	</a:t>
            </a:r>
            <a:r>
              <a:rPr lang="es-MX" sz="1000" b="1" spc="-10" dirty="0">
                <a:latin typeface="Calibri"/>
                <a:cs typeface="Calibri"/>
              </a:rPr>
              <a:t>D</a:t>
            </a:r>
            <a:r>
              <a:rPr lang="es-MX" sz="1000" b="1" dirty="0">
                <a:latin typeface="Calibri"/>
                <a:cs typeface="Calibri"/>
              </a:rPr>
              <a:t>E F</a:t>
            </a:r>
            <a:r>
              <a:rPr lang="es-MX" sz="1000" b="1" spc="-5" dirty="0">
                <a:latin typeface="Calibri"/>
                <a:cs typeface="Calibri"/>
              </a:rPr>
              <a:t>OR</a:t>
            </a:r>
            <a:r>
              <a:rPr lang="es-MX" sz="1000" b="1" dirty="0">
                <a:latin typeface="Calibri"/>
                <a:cs typeface="Calibri"/>
              </a:rPr>
              <a:t>MA </a:t>
            </a:r>
            <a:r>
              <a:rPr lang="es-MX" sz="1000" b="1" spc="-5" dirty="0">
                <a:latin typeface="Calibri"/>
                <a:cs typeface="Calibri"/>
              </a:rPr>
              <a:t>VER</a:t>
            </a:r>
            <a:r>
              <a:rPr lang="es-MX" sz="1000" b="1" spc="5" dirty="0">
                <a:latin typeface="Calibri"/>
                <a:cs typeface="Calibri"/>
              </a:rPr>
              <a:t>T</a:t>
            </a:r>
            <a:r>
              <a:rPr lang="es-MX" sz="1000" b="1" spc="-5" dirty="0">
                <a:latin typeface="Calibri"/>
                <a:cs typeface="Calibri"/>
              </a:rPr>
              <a:t>IC</a:t>
            </a:r>
            <a:r>
              <a:rPr lang="es-MX" sz="1000" b="1" spc="-10" dirty="0">
                <a:latin typeface="Calibri"/>
                <a:cs typeface="Calibri"/>
              </a:rPr>
              <a:t>A</a:t>
            </a:r>
            <a:r>
              <a:rPr lang="es-MX" sz="1000" b="1" dirty="0">
                <a:latin typeface="Calibri"/>
                <a:cs typeface="Calibri"/>
              </a:rPr>
              <a:t>L Y L</a:t>
            </a:r>
            <a:r>
              <a:rPr lang="es-MX" sz="1000" b="1" spc="-5" dirty="0">
                <a:latin typeface="Calibri"/>
                <a:cs typeface="Calibri"/>
              </a:rPr>
              <a:t>UEGO  </a:t>
            </a:r>
            <a:r>
              <a:rPr lang="es-MX" sz="1000" b="1" spc="-10" dirty="0">
                <a:latin typeface="Calibri"/>
                <a:cs typeface="Calibri"/>
              </a:rPr>
              <a:t>HACE</a:t>
            </a:r>
            <a:r>
              <a:rPr lang="es-MX" sz="1000" b="1" spc="-15" dirty="0">
                <a:latin typeface="Calibri"/>
                <a:cs typeface="Calibri"/>
              </a:rPr>
              <a:t> </a:t>
            </a:r>
            <a:r>
              <a:rPr lang="es-MX" sz="1000" b="1" spc="-5" dirty="0">
                <a:latin typeface="Calibri"/>
                <a:cs typeface="Calibri"/>
              </a:rPr>
              <a:t>EL RETROCESO</a:t>
            </a:r>
            <a:endParaRPr lang="es-MX" sz="1000" dirty="0">
              <a:latin typeface="Calibri"/>
              <a:cs typeface="Calibri"/>
            </a:endParaRPr>
          </a:p>
          <a:p>
            <a:pPr marL="12700">
              <a:spcBef>
                <a:spcPts val="100"/>
              </a:spcBef>
              <a:tabLst>
                <a:tab pos="543560" algn="l"/>
                <a:tab pos="967740" algn="l"/>
              </a:tabLst>
            </a:pPr>
            <a:endParaRPr lang="es-MX" sz="1000" dirty="0">
              <a:latin typeface="Calibri"/>
              <a:cs typeface="Calibri"/>
            </a:endParaRPr>
          </a:p>
          <a:p>
            <a:pPr marL="12700">
              <a:lnSpc>
                <a:spcPct val="100000"/>
              </a:lnSpc>
              <a:spcBef>
                <a:spcPts val="100"/>
              </a:spcBef>
              <a:tabLst>
                <a:tab pos="543560" algn="l"/>
                <a:tab pos="967740" algn="l"/>
              </a:tabLst>
            </a:pPr>
            <a:endParaRPr sz="1000" dirty="0">
              <a:latin typeface="Calibri"/>
              <a:cs typeface="Calibri"/>
            </a:endParaRPr>
          </a:p>
        </p:txBody>
      </p:sp>
      <p:grpSp>
        <p:nvGrpSpPr>
          <p:cNvPr id="16" name="object 8">
            <a:extLst>
              <a:ext uri="{FF2B5EF4-FFF2-40B4-BE49-F238E27FC236}">
                <a16:creationId xmlns:a16="http://schemas.microsoft.com/office/drawing/2014/main" id="{C095DA0D-D844-43A1-B2B1-1B6880CD48A6}"/>
              </a:ext>
            </a:extLst>
          </p:cNvPr>
          <p:cNvGrpSpPr/>
          <p:nvPr/>
        </p:nvGrpSpPr>
        <p:grpSpPr>
          <a:xfrm>
            <a:off x="914134" y="1847218"/>
            <a:ext cx="9146540" cy="3467100"/>
            <a:chOff x="79247" y="2234183"/>
            <a:chExt cx="9146540" cy="3467100"/>
          </a:xfrm>
        </p:grpSpPr>
        <p:pic>
          <p:nvPicPr>
            <p:cNvPr id="17" name="object 9">
              <a:extLst>
                <a:ext uri="{FF2B5EF4-FFF2-40B4-BE49-F238E27FC236}">
                  <a16:creationId xmlns:a16="http://schemas.microsoft.com/office/drawing/2014/main" id="{E38902EC-EDCC-40E7-A0BA-ABF38A0A5775}"/>
                </a:ext>
              </a:extLst>
            </p:cNvPr>
            <p:cNvPicPr/>
            <p:nvPr/>
          </p:nvPicPr>
          <p:blipFill>
            <a:blip r:embed="rId3" cstate="print"/>
            <a:stretch>
              <a:fillRect/>
            </a:stretch>
          </p:blipFill>
          <p:spPr>
            <a:xfrm>
              <a:off x="7498620" y="2316480"/>
              <a:ext cx="1297486" cy="3356428"/>
            </a:xfrm>
            <a:prstGeom prst="rect">
              <a:avLst/>
            </a:prstGeom>
          </p:spPr>
        </p:pic>
        <p:sp>
          <p:nvSpPr>
            <p:cNvPr id="18" name="object 10">
              <a:extLst>
                <a:ext uri="{FF2B5EF4-FFF2-40B4-BE49-F238E27FC236}">
                  <a16:creationId xmlns:a16="http://schemas.microsoft.com/office/drawing/2014/main" id="{6D34CB45-C464-4B44-94C9-A763E808FBBD}"/>
                </a:ext>
              </a:extLst>
            </p:cNvPr>
            <p:cNvSpPr/>
            <p:nvPr/>
          </p:nvSpPr>
          <p:spPr>
            <a:xfrm>
              <a:off x="7527245" y="4066613"/>
              <a:ext cx="439420" cy="714375"/>
            </a:xfrm>
            <a:custGeom>
              <a:avLst/>
              <a:gdLst/>
              <a:ahLst/>
              <a:cxnLst/>
              <a:rect l="l" t="t" r="r" b="b"/>
              <a:pathLst>
                <a:path w="439420" h="714375">
                  <a:moveTo>
                    <a:pt x="0" y="357170"/>
                  </a:moveTo>
                  <a:lnTo>
                    <a:pt x="2872" y="299235"/>
                  </a:lnTo>
                  <a:lnTo>
                    <a:pt x="11187" y="244277"/>
                  </a:lnTo>
                  <a:lnTo>
                    <a:pt x="24494" y="193030"/>
                  </a:lnTo>
                  <a:lnTo>
                    <a:pt x="42340" y="146230"/>
                  </a:lnTo>
                  <a:lnTo>
                    <a:pt x="64274" y="104612"/>
                  </a:lnTo>
                  <a:lnTo>
                    <a:pt x="89844" y="68913"/>
                  </a:lnTo>
                  <a:lnTo>
                    <a:pt x="118599" y="39866"/>
                  </a:lnTo>
                  <a:lnTo>
                    <a:pt x="150085" y="18208"/>
                  </a:lnTo>
                  <a:lnTo>
                    <a:pt x="219448" y="0"/>
                  </a:lnTo>
                  <a:lnTo>
                    <a:pt x="255043" y="4674"/>
                  </a:lnTo>
                  <a:lnTo>
                    <a:pt x="320297" y="39866"/>
                  </a:lnTo>
                  <a:lnTo>
                    <a:pt x="349051" y="68913"/>
                  </a:lnTo>
                  <a:lnTo>
                    <a:pt x="374621" y="104612"/>
                  </a:lnTo>
                  <a:lnTo>
                    <a:pt x="396555" y="146230"/>
                  </a:lnTo>
                  <a:lnTo>
                    <a:pt x="414401" y="193030"/>
                  </a:lnTo>
                  <a:lnTo>
                    <a:pt x="427708" y="244277"/>
                  </a:lnTo>
                  <a:lnTo>
                    <a:pt x="436023" y="299235"/>
                  </a:lnTo>
                  <a:lnTo>
                    <a:pt x="438896" y="357170"/>
                  </a:lnTo>
                  <a:lnTo>
                    <a:pt x="436023" y="415105"/>
                  </a:lnTo>
                  <a:lnTo>
                    <a:pt x="427708" y="470064"/>
                  </a:lnTo>
                  <a:lnTo>
                    <a:pt x="414401" y="521310"/>
                  </a:lnTo>
                  <a:lnTo>
                    <a:pt x="396555" y="568110"/>
                  </a:lnTo>
                  <a:lnTo>
                    <a:pt x="374621" y="609728"/>
                  </a:lnTo>
                  <a:lnTo>
                    <a:pt x="349051" y="645427"/>
                  </a:lnTo>
                  <a:lnTo>
                    <a:pt x="320297" y="674474"/>
                  </a:lnTo>
                  <a:lnTo>
                    <a:pt x="288810" y="696132"/>
                  </a:lnTo>
                  <a:lnTo>
                    <a:pt x="219448" y="714341"/>
                  </a:lnTo>
                  <a:lnTo>
                    <a:pt x="183852" y="709666"/>
                  </a:lnTo>
                  <a:lnTo>
                    <a:pt x="118599" y="674474"/>
                  </a:lnTo>
                  <a:lnTo>
                    <a:pt x="89844" y="645427"/>
                  </a:lnTo>
                  <a:lnTo>
                    <a:pt x="64274" y="609728"/>
                  </a:lnTo>
                  <a:lnTo>
                    <a:pt x="42340" y="568110"/>
                  </a:lnTo>
                  <a:lnTo>
                    <a:pt x="24494" y="521310"/>
                  </a:lnTo>
                  <a:lnTo>
                    <a:pt x="11187" y="470064"/>
                  </a:lnTo>
                  <a:lnTo>
                    <a:pt x="2872" y="415105"/>
                  </a:lnTo>
                  <a:lnTo>
                    <a:pt x="0" y="357170"/>
                  </a:lnTo>
                  <a:close/>
                </a:path>
              </a:pathLst>
            </a:custGeom>
            <a:ln w="19050">
              <a:solidFill>
                <a:srgbClr val="2F528F"/>
              </a:solidFill>
            </a:ln>
          </p:spPr>
          <p:txBody>
            <a:bodyPr wrap="square" lIns="0" tIns="0" rIns="0" bIns="0" rtlCol="0"/>
            <a:lstStyle/>
            <a:p>
              <a:endParaRPr/>
            </a:p>
          </p:txBody>
        </p:sp>
        <p:sp>
          <p:nvSpPr>
            <p:cNvPr id="19" name="object 11">
              <a:extLst>
                <a:ext uri="{FF2B5EF4-FFF2-40B4-BE49-F238E27FC236}">
                  <a16:creationId xmlns:a16="http://schemas.microsoft.com/office/drawing/2014/main" id="{0B9D4AE8-9A29-428B-8460-4EB7BFB16F42}"/>
                </a:ext>
              </a:extLst>
            </p:cNvPr>
            <p:cNvSpPr/>
            <p:nvPr/>
          </p:nvSpPr>
          <p:spPr>
            <a:xfrm>
              <a:off x="7861189" y="4959537"/>
              <a:ext cx="400685" cy="732790"/>
            </a:xfrm>
            <a:custGeom>
              <a:avLst/>
              <a:gdLst/>
              <a:ahLst/>
              <a:cxnLst/>
              <a:rect l="l" t="t" r="r" b="b"/>
              <a:pathLst>
                <a:path w="400684" h="732789">
                  <a:moveTo>
                    <a:pt x="0" y="366099"/>
                  </a:moveTo>
                  <a:lnTo>
                    <a:pt x="2621" y="306715"/>
                  </a:lnTo>
                  <a:lnTo>
                    <a:pt x="10211" y="250383"/>
                  </a:lnTo>
                  <a:lnTo>
                    <a:pt x="22357" y="197855"/>
                  </a:lnTo>
                  <a:lnTo>
                    <a:pt x="38646" y="149885"/>
                  </a:lnTo>
                  <a:lnTo>
                    <a:pt x="58666" y="107227"/>
                  </a:lnTo>
                  <a:lnTo>
                    <a:pt x="82005" y="70635"/>
                  </a:lnTo>
                  <a:lnTo>
                    <a:pt x="108250" y="40863"/>
                  </a:lnTo>
                  <a:lnTo>
                    <a:pt x="167809" y="4791"/>
                  </a:lnTo>
                  <a:lnTo>
                    <a:pt x="200299" y="0"/>
                  </a:lnTo>
                  <a:lnTo>
                    <a:pt x="232789" y="4791"/>
                  </a:lnTo>
                  <a:lnTo>
                    <a:pt x="292348" y="40863"/>
                  </a:lnTo>
                  <a:lnTo>
                    <a:pt x="318593" y="70635"/>
                  </a:lnTo>
                  <a:lnTo>
                    <a:pt x="341932" y="107227"/>
                  </a:lnTo>
                  <a:lnTo>
                    <a:pt x="361952" y="149885"/>
                  </a:lnTo>
                  <a:lnTo>
                    <a:pt x="378241" y="197855"/>
                  </a:lnTo>
                  <a:lnTo>
                    <a:pt x="390387" y="250383"/>
                  </a:lnTo>
                  <a:lnTo>
                    <a:pt x="397977" y="306715"/>
                  </a:lnTo>
                  <a:lnTo>
                    <a:pt x="400599" y="366099"/>
                  </a:lnTo>
                  <a:lnTo>
                    <a:pt x="397977" y="425482"/>
                  </a:lnTo>
                  <a:lnTo>
                    <a:pt x="390387" y="481814"/>
                  </a:lnTo>
                  <a:lnTo>
                    <a:pt x="378241" y="534342"/>
                  </a:lnTo>
                  <a:lnTo>
                    <a:pt x="361952" y="582312"/>
                  </a:lnTo>
                  <a:lnTo>
                    <a:pt x="341932" y="624970"/>
                  </a:lnTo>
                  <a:lnTo>
                    <a:pt x="318593" y="661562"/>
                  </a:lnTo>
                  <a:lnTo>
                    <a:pt x="292348" y="691334"/>
                  </a:lnTo>
                  <a:lnTo>
                    <a:pt x="232789" y="727406"/>
                  </a:lnTo>
                  <a:lnTo>
                    <a:pt x="200299" y="732198"/>
                  </a:lnTo>
                  <a:lnTo>
                    <a:pt x="167809" y="727406"/>
                  </a:lnTo>
                  <a:lnTo>
                    <a:pt x="108250" y="691334"/>
                  </a:lnTo>
                  <a:lnTo>
                    <a:pt x="82005" y="661562"/>
                  </a:lnTo>
                  <a:lnTo>
                    <a:pt x="58666" y="624970"/>
                  </a:lnTo>
                  <a:lnTo>
                    <a:pt x="38646" y="582312"/>
                  </a:lnTo>
                  <a:lnTo>
                    <a:pt x="22357" y="534342"/>
                  </a:lnTo>
                  <a:lnTo>
                    <a:pt x="10211" y="481814"/>
                  </a:lnTo>
                  <a:lnTo>
                    <a:pt x="2621" y="425482"/>
                  </a:lnTo>
                  <a:lnTo>
                    <a:pt x="0" y="366099"/>
                  </a:lnTo>
                  <a:close/>
                </a:path>
              </a:pathLst>
            </a:custGeom>
            <a:ln w="19050">
              <a:solidFill>
                <a:srgbClr val="2F528F"/>
              </a:solidFill>
            </a:ln>
          </p:spPr>
          <p:txBody>
            <a:bodyPr wrap="square" lIns="0" tIns="0" rIns="0" bIns="0" rtlCol="0"/>
            <a:lstStyle/>
            <a:p>
              <a:endParaRPr/>
            </a:p>
          </p:txBody>
        </p:sp>
        <p:sp>
          <p:nvSpPr>
            <p:cNvPr id="20" name="object 12">
              <a:extLst>
                <a:ext uri="{FF2B5EF4-FFF2-40B4-BE49-F238E27FC236}">
                  <a16:creationId xmlns:a16="http://schemas.microsoft.com/office/drawing/2014/main" id="{DB465BE2-A04A-4CFE-B03B-44DD4CCE68FB}"/>
                </a:ext>
              </a:extLst>
            </p:cNvPr>
            <p:cNvSpPr/>
            <p:nvPr/>
          </p:nvSpPr>
          <p:spPr>
            <a:xfrm>
              <a:off x="8002319" y="3223541"/>
              <a:ext cx="439420" cy="714375"/>
            </a:xfrm>
            <a:custGeom>
              <a:avLst/>
              <a:gdLst/>
              <a:ahLst/>
              <a:cxnLst/>
              <a:rect l="l" t="t" r="r" b="b"/>
              <a:pathLst>
                <a:path w="439420" h="714375">
                  <a:moveTo>
                    <a:pt x="0" y="357170"/>
                  </a:moveTo>
                  <a:lnTo>
                    <a:pt x="2872" y="299235"/>
                  </a:lnTo>
                  <a:lnTo>
                    <a:pt x="11187" y="244277"/>
                  </a:lnTo>
                  <a:lnTo>
                    <a:pt x="24494" y="193030"/>
                  </a:lnTo>
                  <a:lnTo>
                    <a:pt x="42340" y="146230"/>
                  </a:lnTo>
                  <a:lnTo>
                    <a:pt x="64274" y="104612"/>
                  </a:lnTo>
                  <a:lnTo>
                    <a:pt x="89844" y="68913"/>
                  </a:lnTo>
                  <a:lnTo>
                    <a:pt x="118599" y="39866"/>
                  </a:lnTo>
                  <a:lnTo>
                    <a:pt x="150085" y="18208"/>
                  </a:lnTo>
                  <a:lnTo>
                    <a:pt x="219448" y="0"/>
                  </a:lnTo>
                  <a:lnTo>
                    <a:pt x="255043" y="4674"/>
                  </a:lnTo>
                  <a:lnTo>
                    <a:pt x="320297" y="39866"/>
                  </a:lnTo>
                  <a:lnTo>
                    <a:pt x="349051" y="68913"/>
                  </a:lnTo>
                  <a:lnTo>
                    <a:pt x="374621" y="104612"/>
                  </a:lnTo>
                  <a:lnTo>
                    <a:pt x="396555" y="146230"/>
                  </a:lnTo>
                  <a:lnTo>
                    <a:pt x="414401" y="193030"/>
                  </a:lnTo>
                  <a:lnTo>
                    <a:pt x="427708" y="244277"/>
                  </a:lnTo>
                  <a:lnTo>
                    <a:pt x="436023" y="299235"/>
                  </a:lnTo>
                  <a:lnTo>
                    <a:pt x="438896" y="357170"/>
                  </a:lnTo>
                  <a:lnTo>
                    <a:pt x="436023" y="415105"/>
                  </a:lnTo>
                  <a:lnTo>
                    <a:pt x="427708" y="470064"/>
                  </a:lnTo>
                  <a:lnTo>
                    <a:pt x="414401" y="521310"/>
                  </a:lnTo>
                  <a:lnTo>
                    <a:pt x="396555" y="568110"/>
                  </a:lnTo>
                  <a:lnTo>
                    <a:pt x="374621" y="609728"/>
                  </a:lnTo>
                  <a:lnTo>
                    <a:pt x="349051" y="645427"/>
                  </a:lnTo>
                  <a:lnTo>
                    <a:pt x="320297" y="674474"/>
                  </a:lnTo>
                  <a:lnTo>
                    <a:pt x="288810" y="696132"/>
                  </a:lnTo>
                  <a:lnTo>
                    <a:pt x="219448" y="714341"/>
                  </a:lnTo>
                  <a:lnTo>
                    <a:pt x="183852" y="709666"/>
                  </a:lnTo>
                  <a:lnTo>
                    <a:pt x="118599" y="674474"/>
                  </a:lnTo>
                  <a:lnTo>
                    <a:pt x="89844" y="645427"/>
                  </a:lnTo>
                  <a:lnTo>
                    <a:pt x="64274" y="609728"/>
                  </a:lnTo>
                  <a:lnTo>
                    <a:pt x="42340" y="568110"/>
                  </a:lnTo>
                  <a:lnTo>
                    <a:pt x="24494" y="521310"/>
                  </a:lnTo>
                  <a:lnTo>
                    <a:pt x="11187" y="470064"/>
                  </a:lnTo>
                  <a:lnTo>
                    <a:pt x="2872" y="415105"/>
                  </a:lnTo>
                  <a:lnTo>
                    <a:pt x="0" y="357170"/>
                  </a:lnTo>
                  <a:close/>
                </a:path>
              </a:pathLst>
            </a:custGeom>
            <a:ln w="28575">
              <a:solidFill>
                <a:srgbClr val="2F528F"/>
              </a:solidFill>
            </a:ln>
          </p:spPr>
          <p:txBody>
            <a:bodyPr wrap="square" lIns="0" tIns="0" rIns="0" bIns="0" rtlCol="0"/>
            <a:lstStyle/>
            <a:p>
              <a:endParaRPr/>
            </a:p>
          </p:txBody>
        </p:sp>
        <p:sp>
          <p:nvSpPr>
            <p:cNvPr id="21" name="object 13">
              <a:extLst>
                <a:ext uri="{FF2B5EF4-FFF2-40B4-BE49-F238E27FC236}">
                  <a16:creationId xmlns:a16="http://schemas.microsoft.com/office/drawing/2014/main" id="{602E5918-8FE7-4B91-A48C-135702F11AF4}"/>
                </a:ext>
              </a:extLst>
            </p:cNvPr>
            <p:cNvSpPr/>
            <p:nvPr/>
          </p:nvSpPr>
          <p:spPr>
            <a:xfrm>
              <a:off x="7112990" y="2969805"/>
              <a:ext cx="2112645" cy="2226945"/>
            </a:xfrm>
            <a:custGeom>
              <a:avLst/>
              <a:gdLst/>
              <a:ahLst/>
              <a:cxnLst/>
              <a:rect l="l" t="t" r="r" b="b"/>
              <a:pathLst>
                <a:path w="2112645" h="2226945">
                  <a:moveTo>
                    <a:pt x="449897" y="1640878"/>
                  </a:moveTo>
                  <a:lnTo>
                    <a:pt x="440563" y="1624266"/>
                  </a:lnTo>
                  <a:lnTo>
                    <a:pt x="61772" y="1836966"/>
                  </a:lnTo>
                  <a:lnTo>
                    <a:pt x="47790" y="1812061"/>
                  </a:lnTo>
                  <a:lnTo>
                    <a:pt x="0" y="1882584"/>
                  </a:lnTo>
                  <a:lnTo>
                    <a:pt x="85102" y="1878495"/>
                  </a:lnTo>
                  <a:lnTo>
                    <a:pt x="74599" y="1859800"/>
                  </a:lnTo>
                  <a:lnTo>
                    <a:pt x="71107" y="1853577"/>
                  </a:lnTo>
                  <a:lnTo>
                    <a:pt x="449897" y="1640878"/>
                  </a:lnTo>
                  <a:close/>
                </a:path>
                <a:path w="2112645" h="2226945">
                  <a:moveTo>
                    <a:pt x="2026704" y="1817852"/>
                  </a:moveTo>
                  <a:lnTo>
                    <a:pt x="1941563" y="1814804"/>
                  </a:lnTo>
                  <a:lnTo>
                    <a:pt x="1953425" y="1840801"/>
                  </a:lnTo>
                  <a:lnTo>
                    <a:pt x="1144968" y="2209508"/>
                  </a:lnTo>
                  <a:lnTo>
                    <a:pt x="1152880" y="2226843"/>
                  </a:lnTo>
                  <a:lnTo>
                    <a:pt x="1961324" y="1858137"/>
                  </a:lnTo>
                  <a:lnTo>
                    <a:pt x="1973186" y="1884133"/>
                  </a:lnTo>
                  <a:lnTo>
                    <a:pt x="2012429" y="1835531"/>
                  </a:lnTo>
                  <a:lnTo>
                    <a:pt x="2026704" y="1817852"/>
                  </a:lnTo>
                  <a:close/>
                </a:path>
                <a:path w="2112645" h="2226945">
                  <a:moveTo>
                    <a:pt x="2112581" y="0"/>
                  </a:moveTo>
                  <a:lnTo>
                    <a:pt x="2029383" y="18300"/>
                  </a:lnTo>
                  <a:lnTo>
                    <a:pt x="2047354" y="40513"/>
                  </a:lnTo>
                  <a:lnTo>
                    <a:pt x="1333754" y="617639"/>
                  </a:lnTo>
                  <a:lnTo>
                    <a:pt x="1345742" y="632460"/>
                  </a:lnTo>
                  <a:lnTo>
                    <a:pt x="2059330" y="55333"/>
                  </a:lnTo>
                  <a:lnTo>
                    <a:pt x="2077300" y="77546"/>
                  </a:lnTo>
                  <a:lnTo>
                    <a:pt x="2097786" y="32524"/>
                  </a:lnTo>
                  <a:lnTo>
                    <a:pt x="2112581" y="0"/>
                  </a:lnTo>
                  <a:close/>
                </a:path>
              </a:pathLst>
            </a:custGeom>
            <a:solidFill>
              <a:srgbClr val="4472C4"/>
            </a:solidFill>
          </p:spPr>
          <p:txBody>
            <a:bodyPr wrap="square" lIns="0" tIns="0" rIns="0" bIns="0" rtlCol="0"/>
            <a:lstStyle/>
            <a:p>
              <a:endParaRPr/>
            </a:p>
          </p:txBody>
        </p:sp>
        <p:pic>
          <p:nvPicPr>
            <p:cNvPr id="22" name="object 14">
              <a:extLst>
                <a:ext uri="{FF2B5EF4-FFF2-40B4-BE49-F238E27FC236}">
                  <a16:creationId xmlns:a16="http://schemas.microsoft.com/office/drawing/2014/main" id="{63C1698B-0A87-4BA0-9C17-4E425B0776AC}"/>
                </a:ext>
              </a:extLst>
            </p:cNvPr>
            <p:cNvPicPr/>
            <p:nvPr/>
          </p:nvPicPr>
          <p:blipFill>
            <a:blip r:embed="rId4" cstate="print"/>
            <a:stretch>
              <a:fillRect/>
            </a:stretch>
          </p:blipFill>
          <p:spPr>
            <a:xfrm>
              <a:off x="79247" y="2234183"/>
              <a:ext cx="4721352" cy="893063"/>
            </a:xfrm>
            <a:prstGeom prst="rect">
              <a:avLst/>
            </a:prstGeom>
          </p:spPr>
        </p:pic>
      </p:grpSp>
      <p:sp>
        <p:nvSpPr>
          <p:cNvPr id="23" name="object 6">
            <a:extLst>
              <a:ext uri="{FF2B5EF4-FFF2-40B4-BE49-F238E27FC236}">
                <a16:creationId xmlns:a16="http://schemas.microsoft.com/office/drawing/2014/main" id="{8E7E0277-A86F-4908-BB05-E3D186E7DFCD}"/>
              </a:ext>
            </a:extLst>
          </p:cNvPr>
          <p:cNvSpPr txBox="1"/>
          <p:nvPr/>
        </p:nvSpPr>
        <p:spPr>
          <a:xfrm>
            <a:off x="9729115" y="4483672"/>
            <a:ext cx="1898014" cy="177800"/>
          </a:xfrm>
          <a:prstGeom prst="rect">
            <a:avLst/>
          </a:prstGeom>
        </p:spPr>
        <p:txBody>
          <a:bodyPr vert="horz" wrap="square" lIns="0" tIns="12700" rIns="0" bIns="0" rtlCol="0">
            <a:spAutoFit/>
          </a:bodyPr>
          <a:lstStyle/>
          <a:p>
            <a:pPr marL="12700">
              <a:lnSpc>
                <a:spcPct val="100000"/>
              </a:lnSpc>
              <a:spcBef>
                <a:spcPts val="100"/>
              </a:spcBef>
            </a:pPr>
            <a:r>
              <a:rPr sz="1000" b="1" dirty="0">
                <a:latin typeface="Calibri"/>
                <a:cs typeface="Calibri"/>
              </a:rPr>
              <a:t>PIE</a:t>
            </a:r>
            <a:r>
              <a:rPr sz="1000" b="1" spc="-15" dirty="0">
                <a:latin typeface="Calibri"/>
                <a:cs typeface="Calibri"/>
              </a:rPr>
              <a:t> </a:t>
            </a:r>
            <a:r>
              <a:rPr sz="1000" b="1" spc="-5" dirty="0">
                <a:latin typeface="Calibri"/>
                <a:cs typeface="Calibri"/>
              </a:rPr>
              <a:t>PRINCIPAL</a:t>
            </a:r>
            <a:r>
              <a:rPr sz="1000" b="1" spc="-10" dirty="0">
                <a:latin typeface="Calibri"/>
                <a:cs typeface="Calibri"/>
              </a:rPr>
              <a:t> </a:t>
            </a:r>
            <a:r>
              <a:rPr sz="1000" b="1" spc="-5" dirty="0">
                <a:latin typeface="Calibri"/>
                <a:cs typeface="Calibri"/>
              </a:rPr>
              <a:t>VA</a:t>
            </a:r>
            <a:r>
              <a:rPr sz="1000" b="1" spc="-20" dirty="0">
                <a:latin typeface="Calibri"/>
                <a:cs typeface="Calibri"/>
              </a:rPr>
              <a:t> </a:t>
            </a:r>
            <a:r>
              <a:rPr sz="1000" b="1" spc="-10" dirty="0">
                <a:latin typeface="Calibri"/>
                <a:cs typeface="Calibri"/>
              </a:rPr>
              <a:t>HACIA</a:t>
            </a:r>
            <a:r>
              <a:rPr sz="1000" b="1" spc="-20" dirty="0">
                <a:latin typeface="Calibri"/>
                <a:cs typeface="Calibri"/>
              </a:rPr>
              <a:t> </a:t>
            </a:r>
            <a:r>
              <a:rPr sz="1000" b="1" spc="-5" dirty="0">
                <a:latin typeface="Calibri"/>
                <a:cs typeface="Calibri"/>
              </a:rPr>
              <a:t>ADELANTE</a:t>
            </a:r>
            <a:endParaRPr sz="1000" dirty="0">
              <a:latin typeface="Calibri"/>
              <a:cs typeface="Calibri"/>
            </a:endParaRPr>
          </a:p>
        </p:txBody>
      </p:sp>
      <p:sp>
        <p:nvSpPr>
          <p:cNvPr id="24" name="object 7">
            <a:extLst>
              <a:ext uri="{FF2B5EF4-FFF2-40B4-BE49-F238E27FC236}">
                <a16:creationId xmlns:a16="http://schemas.microsoft.com/office/drawing/2014/main" id="{E27C3B5C-5072-4534-89A8-43941592FC22}"/>
              </a:ext>
            </a:extLst>
          </p:cNvPr>
          <p:cNvSpPr txBox="1"/>
          <p:nvPr/>
        </p:nvSpPr>
        <p:spPr>
          <a:xfrm>
            <a:off x="10060522" y="2349500"/>
            <a:ext cx="1871980" cy="330200"/>
          </a:xfrm>
          <a:prstGeom prst="rect">
            <a:avLst/>
          </a:prstGeom>
        </p:spPr>
        <p:txBody>
          <a:bodyPr vert="horz" wrap="square" lIns="0" tIns="12700" rIns="0" bIns="0" rtlCol="0">
            <a:spAutoFit/>
          </a:bodyPr>
          <a:lstStyle/>
          <a:p>
            <a:pPr marL="273685" marR="5080" indent="-261620">
              <a:lnSpc>
                <a:spcPct val="100000"/>
              </a:lnSpc>
              <a:spcBef>
                <a:spcPts val="100"/>
              </a:spcBef>
            </a:pPr>
            <a:r>
              <a:rPr sz="1000" b="1" dirty="0">
                <a:latin typeface="Calibri"/>
                <a:cs typeface="Calibri"/>
              </a:rPr>
              <a:t>LA</a:t>
            </a:r>
            <a:r>
              <a:rPr sz="1000" b="1" spc="-25" dirty="0">
                <a:latin typeface="Calibri"/>
                <a:cs typeface="Calibri"/>
              </a:rPr>
              <a:t> </a:t>
            </a:r>
            <a:r>
              <a:rPr sz="1000" b="1" spc="-5" dirty="0">
                <a:latin typeface="Calibri"/>
                <a:cs typeface="Calibri"/>
              </a:rPr>
              <a:t>MANO</a:t>
            </a:r>
            <a:r>
              <a:rPr sz="1000" b="1" spc="-15" dirty="0">
                <a:latin typeface="Calibri"/>
                <a:cs typeface="Calibri"/>
              </a:rPr>
              <a:t> </a:t>
            </a:r>
            <a:r>
              <a:rPr sz="1000" b="1" spc="-5" dirty="0">
                <a:latin typeface="Calibri"/>
                <a:cs typeface="Calibri"/>
              </a:rPr>
              <a:t>QUE</a:t>
            </a:r>
            <a:r>
              <a:rPr sz="1000" b="1" spc="-20" dirty="0">
                <a:latin typeface="Calibri"/>
                <a:cs typeface="Calibri"/>
              </a:rPr>
              <a:t> </a:t>
            </a:r>
            <a:r>
              <a:rPr sz="1000" b="1" dirty="0">
                <a:latin typeface="Calibri"/>
                <a:cs typeface="Calibri"/>
              </a:rPr>
              <a:t>ESTA</a:t>
            </a:r>
            <a:r>
              <a:rPr sz="1000" b="1" spc="-20" dirty="0">
                <a:latin typeface="Calibri"/>
                <a:cs typeface="Calibri"/>
              </a:rPr>
              <a:t> </a:t>
            </a:r>
            <a:r>
              <a:rPr sz="1000" b="1" spc="-5" dirty="0">
                <a:latin typeface="Calibri"/>
                <a:cs typeface="Calibri"/>
              </a:rPr>
              <a:t>ESTENDIDA</a:t>
            </a:r>
            <a:r>
              <a:rPr sz="1000" b="1" spc="-25" dirty="0">
                <a:latin typeface="Calibri"/>
                <a:cs typeface="Calibri"/>
              </a:rPr>
              <a:t> </a:t>
            </a:r>
            <a:r>
              <a:rPr sz="1000" b="1" dirty="0">
                <a:latin typeface="Calibri"/>
                <a:cs typeface="Calibri"/>
              </a:rPr>
              <a:t>SE </a:t>
            </a:r>
            <a:r>
              <a:rPr sz="1000" b="1" spc="-210" dirty="0">
                <a:latin typeface="Calibri"/>
                <a:cs typeface="Calibri"/>
              </a:rPr>
              <a:t> </a:t>
            </a:r>
            <a:r>
              <a:rPr sz="1000" b="1" spc="-5" dirty="0">
                <a:latin typeface="Calibri"/>
                <a:cs typeface="Calibri"/>
              </a:rPr>
              <a:t>RECOGE</a:t>
            </a:r>
            <a:r>
              <a:rPr sz="1000" b="1" spc="-10" dirty="0">
                <a:latin typeface="Calibri"/>
                <a:cs typeface="Calibri"/>
              </a:rPr>
              <a:t> HACIA</a:t>
            </a:r>
            <a:r>
              <a:rPr sz="1000" b="1" spc="-15" dirty="0">
                <a:latin typeface="Calibri"/>
                <a:cs typeface="Calibri"/>
              </a:rPr>
              <a:t> </a:t>
            </a:r>
            <a:r>
              <a:rPr sz="1000" b="1" spc="-5" dirty="0">
                <a:latin typeface="Calibri"/>
                <a:cs typeface="Calibri"/>
              </a:rPr>
              <a:t>EL PECHO</a:t>
            </a:r>
            <a:endParaRPr sz="1000">
              <a:latin typeface="Calibri"/>
              <a:cs typeface="Calibri"/>
            </a:endParaRPr>
          </a:p>
        </p:txBody>
      </p:sp>
      <p:sp>
        <p:nvSpPr>
          <p:cNvPr id="25" name="Título 3">
            <a:extLst>
              <a:ext uri="{FF2B5EF4-FFF2-40B4-BE49-F238E27FC236}">
                <a16:creationId xmlns:a16="http://schemas.microsoft.com/office/drawing/2014/main" id="{18A4058A-C950-47AE-ACB4-81E1792E0512}"/>
              </a:ext>
            </a:extLst>
          </p:cNvPr>
          <p:cNvSpPr txBox="1">
            <a:spLocks/>
          </p:cNvSpPr>
          <p:nvPr/>
        </p:nvSpPr>
        <p:spPr>
          <a:xfrm>
            <a:off x="501534" y="347527"/>
            <a:ext cx="11188931"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5D26"/>
                </a:solidFill>
                <a:latin typeface="Century Gothic" panose="020B0502020202020204" pitchFamily="34" charset="0"/>
                <a:ea typeface="+mj-ea"/>
                <a:cs typeface="+mj-cs"/>
              </a:defRPr>
            </a:lvl1pPr>
          </a:lstStyle>
          <a:p>
            <a:pPr algn="ctr"/>
            <a:r>
              <a:rPr lang="es-ES" dirty="0"/>
              <a:t>USO DEL BASTON TONFA</a:t>
            </a:r>
            <a:br>
              <a:rPr lang="es-ES" dirty="0"/>
            </a:br>
            <a:r>
              <a:rPr lang="es-ES" dirty="0"/>
              <a:t>  </a:t>
            </a:r>
            <a:endParaRPr lang="es-CO" dirty="0"/>
          </a:p>
        </p:txBody>
      </p:sp>
    </p:spTree>
    <p:extLst>
      <p:ext uri="{BB962C8B-B14F-4D97-AF65-F5344CB8AC3E}">
        <p14:creationId xmlns:p14="http://schemas.microsoft.com/office/powerpoint/2010/main" val="141895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574131"/>
            <a:ext cx="11188931" cy="549275"/>
          </a:xfrm>
        </p:spPr>
        <p:txBody>
          <a:bodyPr/>
          <a:lstStyle/>
          <a:p>
            <a:r>
              <a:rPr lang="es-ES" dirty="0"/>
              <a:t>MEDIDAS DE SEGURIDAD</a:t>
            </a:r>
            <a:br>
              <a:rPr lang="es-ES" dirty="0"/>
            </a:br>
            <a:r>
              <a:rPr lang="es-ES" dirty="0"/>
              <a:t>  </a:t>
            </a:r>
            <a:endParaRPr lang="es-CO" dirty="0"/>
          </a:p>
        </p:txBody>
      </p:sp>
      <p:sp>
        <p:nvSpPr>
          <p:cNvPr id="4" name="CuadroTexto 3"/>
          <p:cNvSpPr txBox="1"/>
          <p:nvPr/>
        </p:nvSpPr>
        <p:spPr>
          <a:xfrm>
            <a:off x="438198" y="1329771"/>
            <a:ext cx="5773783" cy="5539978"/>
          </a:xfrm>
          <a:prstGeom prst="rect">
            <a:avLst/>
          </a:prstGeom>
          <a:noFill/>
        </p:spPr>
        <p:txBody>
          <a:bodyPr wrap="square" rtlCol="0">
            <a:spAutoFit/>
          </a:bodyPr>
          <a:lstStyle/>
          <a:p>
            <a:pPr marL="285750" indent="-285750">
              <a:buFont typeface="Arial" panose="020B0604020202020204" pitchFamily="34" charset="0"/>
              <a:buChar char="•"/>
            </a:pPr>
            <a:r>
              <a:rPr lang="es-CO" sz="2400" b="1" dirty="0">
                <a:latin typeface="Century Gothic" panose="020B0502020202020204" pitchFamily="34" charset="0"/>
              </a:rPr>
              <a:t>Evite en sus dispositivos electrónicos activar la función de recordatorio de claves y autocompletado.</a:t>
            </a:r>
          </a:p>
          <a:p>
            <a:pPr marL="285750" indent="-285750">
              <a:buFont typeface="Arial" panose="020B0604020202020204" pitchFamily="34" charset="0"/>
              <a:buChar char="•"/>
            </a:pPr>
            <a:r>
              <a:rPr lang="es-CO" sz="2400" b="1" dirty="0">
                <a:latin typeface="Century Gothic" panose="020B0502020202020204" pitchFamily="34" charset="0"/>
              </a:rPr>
              <a:t>Instruya a sus familiares sobre la seguridad de la información, a no aportar datos de importancia y a realizar la confirmación de cualquier información sobre sucesos a familiares cercanos. Haga énfasis en sus familiares menores de edad o de la tercera edad. </a:t>
            </a:r>
          </a:p>
          <a:p>
            <a:pPr marL="285750" indent="-285750">
              <a:buFont typeface="Arial" panose="020B0604020202020204" pitchFamily="34" charset="0"/>
              <a:buChar char="•"/>
            </a:pPr>
            <a:endParaRPr lang="es-CO" sz="2400" b="1" dirty="0">
              <a:latin typeface="Century Gothic" panose="020B0502020202020204" pitchFamily="34" charset="0"/>
            </a:endParaRPr>
          </a:p>
          <a:p>
            <a:endParaRPr lang="es-CO"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709" y="1329771"/>
            <a:ext cx="4883727" cy="3740993"/>
          </a:xfrm>
          <a:prstGeom prst="rect">
            <a:avLst/>
          </a:prstGeom>
        </p:spPr>
      </p:pic>
    </p:spTree>
    <p:extLst>
      <p:ext uri="{BB962C8B-B14F-4D97-AF65-F5344CB8AC3E}">
        <p14:creationId xmlns:p14="http://schemas.microsoft.com/office/powerpoint/2010/main" val="291799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F04BD794-266C-466D-BF1F-0C3BCBC72477}"/>
              </a:ext>
            </a:extLst>
          </p:cNvPr>
          <p:cNvSpPr>
            <a:spLocks noGrp="1"/>
          </p:cNvSpPr>
          <p:nvPr>
            <p:ph type="title"/>
          </p:nvPr>
        </p:nvSpPr>
        <p:spPr>
          <a:xfrm>
            <a:off x="438198" y="574131"/>
            <a:ext cx="11188931" cy="549275"/>
          </a:xfrm>
        </p:spPr>
        <p:txBody>
          <a:bodyPr/>
          <a:lstStyle/>
          <a:p>
            <a:r>
              <a:rPr lang="es-ES" dirty="0"/>
              <a:t>MEDIDAS DE SEGURIDAD ENFOCADAS A LA SEGURIDAD PRIVADA</a:t>
            </a:r>
            <a:br>
              <a:rPr lang="es-ES" dirty="0"/>
            </a:br>
            <a:r>
              <a:rPr lang="es-ES" dirty="0"/>
              <a:t>  </a:t>
            </a:r>
            <a:endParaRPr lang="es-CO" dirty="0"/>
          </a:p>
        </p:txBody>
      </p:sp>
      <p:sp>
        <p:nvSpPr>
          <p:cNvPr id="4" name="CuadroTexto 3"/>
          <p:cNvSpPr txBox="1"/>
          <p:nvPr/>
        </p:nvSpPr>
        <p:spPr>
          <a:xfrm>
            <a:off x="438198" y="1055451"/>
            <a:ext cx="5773783" cy="1107996"/>
          </a:xfrm>
          <a:prstGeom prst="rect">
            <a:avLst/>
          </a:prstGeom>
          <a:noFill/>
        </p:spPr>
        <p:txBody>
          <a:bodyPr wrap="square" rtlCol="0">
            <a:spAutoFit/>
          </a:bodyPr>
          <a:lstStyle/>
          <a:p>
            <a:r>
              <a:rPr lang="es-CO" sz="2400" b="1" dirty="0">
                <a:latin typeface="Century Gothic" panose="020B0502020202020204" pitchFamily="34" charset="0"/>
              </a:rPr>
              <a:t>LA MEJOR PELEA ES LA QUE NO SE INICIA…</a:t>
            </a:r>
          </a:p>
          <a:p>
            <a:endParaRPr lang="es-CO" dirty="0"/>
          </a:p>
        </p:txBody>
      </p:sp>
      <p:sp>
        <p:nvSpPr>
          <p:cNvPr id="3" name="CuadroTexto 2"/>
          <p:cNvSpPr txBox="1"/>
          <p:nvPr/>
        </p:nvSpPr>
        <p:spPr>
          <a:xfrm>
            <a:off x="274320" y="2163447"/>
            <a:ext cx="6191794" cy="3785652"/>
          </a:xfrm>
          <a:prstGeom prst="rect">
            <a:avLst/>
          </a:prstGeom>
          <a:noFill/>
        </p:spPr>
        <p:txBody>
          <a:bodyPr wrap="square" rtlCol="0">
            <a:spAutoFit/>
          </a:bodyPr>
          <a:lstStyle/>
          <a:p>
            <a:r>
              <a:rPr lang="es-CO" sz="2400" dirty="0">
                <a:latin typeface="Century Gothic" panose="020B0502020202020204" pitchFamily="34" charset="0"/>
              </a:rPr>
              <a:t>Según las estadísticas de accidentalidad e incidentalidad en el trabajo en el área de la seguridad  privada, las  cifras corresponden a agresiones por parte de usuarios a los cuales se presta el servicio, estas estadísticas superan las agresiones presentadas a causa de ataques relacionados con la custodia de los bienes encomendados. </a:t>
            </a:r>
          </a:p>
        </p:txBody>
      </p:sp>
      <p:pic>
        <p:nvPicPr>
          <p:cNvPr id="5" name="WhatsApp Video 2023-03-22 at 12.07.0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66114" y="1896130"/>
            <a:ext cx="5342980" cy="3683637"/>
          </a:xfrm>
          <a:prstGeom prst="rect">
            <a:avLst/>
          </a:prstGeom>
        </p:spPr>
      </p:pic>
    </p:spTree>
    <p:extLst>
      <p:ext uri="{BB962C8B-B14F-4D97-AF65-F5344CB8AC3E}">
        <p14:creationId xmlns:p14="http://schemas.microsoft.com/office/powerpoint/2010/main" val="2653211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a de Office">
  <a:themeElements>
    <a:clrScheme name="Personalizado 1">
      <a:dk1>
        <a:srgbClr val="595959"/>
      </a:dk1>
      <a:lt1>
        <a:srgbClr val="FFFFFF"/>
      </a:lt1>
      <a:dk2>
        <a:srgbClr val="00430D"/>
      </a:dk2>
      <a:lt2>
        <a:srgbClr val="B2B2B2"/>
      </a:lt2>
      <a:accent1>
        <a:srgbClr val="73B700"/>
      </a:accent1>
      <a:accent2>
        <a:srgbClr val="00D287"/>
      </a:accent2>
      <a:accent3>
        <a:srgbClr val="00A124"/>
      </a:accent3>
      <a:accent4>
        <a:srgbClr val="FFC30B"/>
      </a:accent4>
      <a:accent5>
        <a:srgbClr val="009893"/>
      </a:accent5>
      <a:accent6>
        <a:srgbClr val="009659"/>
      </a:accent6>
      <a:hlink>
        <a:srgbClr val="73B700"/>
      </a:hlink>
      <a:folHlink>
        <a:srgbClr val="0098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82854713E771947AA519C4937EAC8DC" ma:contentTypeVersion="14" ma:contentTypeDescription="Crear nuevo documento." ma:contentTypeScope="" ma:versionID="820f5f309960815253899982c9ef3740">
  <xsd:schema xmlns:xsd="http://www.w3.org/2001/XMLSchema" xmlns:xs="http://www.w3.org/2001/XMLSchema" xmlns:p="http://schemas.microsoft.com/office/2006/metadata/properties" xmlns:ns3="ac4d8189-6b76-4e14-ae50-3f561ba7a006" xmlns:ns4="1632bcd5-d2e6-437a-b61c-897ef9036f41" targetNamespace="http://schemas.microsoft.com/office/2006/metadata/properties" ma:root="true" ma:fieldsID="debbaf6c287682208f316bae04655801" ns3:_="" ns4:_="">
    <xsd:import namespace="ac4d8189-6b76-4e14-ae50-3f561ba7a006"/>
    <xsd:import namespace="1632bcd5-d2e6-437a-b61c-897ef9036f4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d8189-6b76-4e14-ae50-3f561ba7a0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32bcd5-d2e6-437a-b61c-897ef9036f41"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SharingHintHash" ma:index="21"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01F87B-EFAB-4AA2-8697-DB6DF1E328D0}">
  <ds:schemaRefs>
    <ds:schemaRef ds:uri="http://schemas.microsoft.com/sharepoint/v3/contenttype/forms"/>
  </ds:schemaRefs>
</ds:datastoreItem>
</file>

<file path=customXml/itemProps2.xml><?xml version="1.0" encoding="utf-8"?>
<ds:datastoreItem xmlns:ds="http://schemas.openxmlformats.org/officeDocument/2006/customXml" ds:itemID="{C064D77A-A006-490E-A394-7F6D292AA97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ac4d8189-6b76-4e14-ae50-3f561ba7a006"/>
    <ds:schemaRef ds:uri="1632bcd5-d2e6-437a-b61c-897ef9036f41"/>
    <ds:schemaRef ds:uri="http://www.w3.org/XML/1998/namespace"/>
  </ds:schemaRefs>
</ds:datastoreItem>
</file>

<file path=customXml/itemProps3.xml><?xml version="1.0" encoding="utf-8"?>
<ds:datastoreItem xmlns:ds="http://schemas.openxmlformats.org/officeDocument/2006/customXml" ds:itemID="{3DE84064-2CD1-468E-9C63-8EBCEFC38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4d8189-6b76-4e14-ae50-3f561ba7a006"/>
    <ds:schemaRef ds:uri="1632bcd5-d2e6-437a-b61c-897ef9036f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7849</TotalTime>
  <Words>876</Words>
  <Application>Microsoft Office PowerPoint</Application>
  <PresentationFormat>Panorámica</PresentationFormat>
  <Paragraphs>96</Paragraphs>
  <Slides>24</Slides>
  <Notes>0</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24</vt:i4>
      </vt:variant>
    </vt:vector>
  </HeadingPairs>
  <TitlesOfParts>
    <vt:vector size="28" baseType="lpstr">
      <vt:lpstr>Arial</vt:lpstr>
      <vt:lpstr>Calibri</vt:lpstr>
      <vt:lpstr>Century Gothic</vt:lpstr>
      <vt:lpstr>Tema de Office</vt:lpstr>
      <vt:lpstr>USO DEL BASTON TONFA</vt:lpstr>
      <vt:lpstr>RIESGO PUBLICO USO DEL BASTON TONFA</vt:lpstr>
      <vt:lpstr>TEMARIO</vt:lpstr>
      <vt:lpstr>PARTES DE LA TONFA</vt:lpstr>
      <vt:lpstr>GUARDIA ACTIVA   </vt:lpstr>
      <vt:lpstr>GUARDIA ACTIVA   </vt:lpstr>
      <vt:lpstr>APLICACIONES DE CONTACTO    </vt:lpstr>
      <vt:lpstr>MEDIDAS DE SEGURIDAD   </vt:lpstr>
      <vt:lpstr>MEDIDAS DE SEGURIDAD ENFOCADAS A LA SEGURIDAD PRIVADA   </vt:lpstr>
      <vt:lpstr>MEDIDAS DE SEGURIDAD ENFOCADAS A LA SEGURIDAD PRIVADA   </vt:lpstr>
      <vt:lpstr>MEDIDAS DE SEGURIDAD ENFOCADAS A LA SEGURIDAD PRIVADA   </vt:lpstr>
      <vt:lpstr>MEDIDAS DE SEGURIDAD ENFOCADAS A LA SEGURIDAD PRIVADA   </vt:lpstr>
      <vt:lpstr>MEDIDAS DE SEGURIDAD ENFOCADAS A LA SEGURIDAD PRIVADA   </vt:lpstr>
      <vt:lpstr>ACCIONAR DELINCUENCIAL</vt:lpstr>
      <vt:lpstr>ACCIONAR DELINCUENCIAL</vt:lpstr>
      <vt:lpstr>ACCIONAR DELINCUENCIAL</vt:lpstr>
      <vt:lpstr>ACCIONAR DELINCUENCIAL</vt:lpstr>
      <vt:lpstr>ACCIONAR DELINCUENCIAL</vt:lpstr>
      <vt:lpstr>ACCIONAR DELINCUENCIAL</vt:lpstr>
      <vt:lpstr>Otros aspectos de riesgo público    </vt:lpstr>
      <vt:lpstr>Otros aspectos de riesgo público    </vt:lpstr>
      <vt:lpstr>Otros aspectos de riesgo público    </vt:lpstr>
      <vt:lpstr>Debemos prever lo previsible, y actuar ante lo imprevisible!</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Angela Cifuentes</dc:creator>
  <cp:lastModifiedBy>juan pablo</cp:lastModifiedBy>
  <cp:revision>164</cp:revision>
  <dcterms:created xsi:type="dcterms:W3CDTF">2022-03-23T16:23:18Z</dcterms:created>
  <dcterms:modified xsi:type="dcterms:W3CDTF">2024-06-20T23:31:58Z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0x010100E82854713E771947AA519C4937EAC8DC</vt:lpwstr>
  </property>
</Properties>
</file>