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8" r:id="rId4"/>
    <p:sldId id="285" r:id="rId5"/>
    <p:sldId id="286" r:id="rId6"/>
    <p:sldId id="299" r:id="rId7"/>
    <p:sldId id="287" r:id="rId8"/>
    <p:sldId id="288" r:id="rId9"/>
    <p:sldId id="292" r:id="rId10"/>
    <p:sldId id="301" r:id="rId11"/>
    <p:sldId id="297" r:id="rId12"/>
    <p:sldId id="296" r:id="rId13"/>
    <p:sldId id="305" r:id="rId14"/>
    <p:sldId id="293" r:id="rId15"/>
    <p:sldId id="294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4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52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76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4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70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81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1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54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4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6C93-7ADF-43DC-9719-9221C0397F86}" type="datetimeFigureOut">
              <a:rPr lang="es-CO" smtClean="0"/>
              <a:t>18/03/2022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C6B6-EFC6-4339-8E27-24F0BE201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5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" y="398362"/>
            <a:ext cx="10142331" cy="11711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2785EE-1BF1-4287-803B-FB49B2BF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71695"/>
            <a:ext cx="7765577" cy="55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8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s-ES" dirty="0"/>
              <a:t>Políticas de Prevención de Lavado de Activos y Financiación del Terrorismo en Convivamos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Define responsabilidades y deberes.</a:t>
            </a:r>
          </a:p>
          <a:p>
            <a:r>
              <a:rPr lang="es-MX" dirty="0"/>
              <a:t>Código de ética y conducta</a:t>
            </a:r>
          </a:p>
          <a:p>
            <a:r>
              <a:rPr lang="es-CO" dirty="0"/>
              <a:t>No establecer ninguna relación de negocios o de cualquier otro tipo con personas naturales o jurídicas de las cuales se tengan dudas fundadas de su vinculación con lavado de activos, financiación del terrorismo y lo consecuente, legalidad de sus actividades, licitud y origen de sus recursos.</a:t>
            </a:r>
          </a:p>
          <a:p>
            <a:r>
              <a:rPr lang="es-CO" dirty="0"/>
              <a:t>Identificar plenamente a los clientes, proveedores y empleados</a:t>
            </a:r>
          </a:p>
          <a:p>
            <a:r>
              <a:rPr lang="es-MX" dirty="0"/>
              <a:t>Colabora reportando o informando a la administración de justicia, atendiendo de manera oportuna los requerimientos expresos por las autoridades sobre el particular. </a:t>
            </a:r>
          </a:p>
          <a:p>
            <a:r>
              <a:rPr lang="es-MX" dirty="0"/>
              <a:t>Conserva y mantiene la reserva sobre los documentos del SIPLAFT.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Código de ética y conducta empleados</a:t>
            </a:r>
          </a:p>
        </p:txBody>
      </p:sp>
      <p:sp>
        <p:nvSpPr>
          <p:cNvPr id="2560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No se permite la vinculación de personal con antecedentes penales ni con procesos relacionados con el Lavado de Activos y la Financiación del Terrorismo</a:t>
            </a:r>
          </a:p>
          <a:p>
            <a:pPr algn="just"/>
            <a:r>
              <a:rPr lang="es-MX" dirty="0"/>
              <a:t>Abstenerse de entablar cualquier tipo de negocio o actividad comercial con personas de las cuales exista información o la simple sospecha de estar involucrada en actividades ilícitas de lavado de activos y la financiación del terrorismo.</a:t>
            </a:r>
          </a:p>
          <a:p>
            <a:pPr algn="just"/>
            <a:r>
              <a:rPr lang="es-MX" dirty="0"/>
              <a:t>Abstenerse de adquirir para CONVIVAMOS SEGURIDAD PRIVADA LTDA bienes de dudosa Procedencia de contrabando o generados en cualquier actividad delictiva.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Código ética y conducta empleados</a:t>
            </a:r>
            <a:endParaRPr lang="es-CO" dirty="0"/>
          </a:p>
        </p:txBody>
      </p:sp>
      <p:sp>
        <p:nvSpPr>
          <p:cNvPr id="2457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Observar un comportamiento recto, ético y coherente en desarrollo de sus funciones.</a:t>
            </a:r>
          </a:p>
          <a:p>
            <a:pPr algn="just"/>
            <a:r>
              <a:rPr lang="es-MX" dirty="0"/>
              <a:t>Poner en conocimiento de su jefe inmediato comportamientos de corrupción y aquellos relacionados con el lavado de activos y financiación del terrorismo observados por parte de superiores, pares o subalternos.</a:t>
            </a:r>
          </a:p>
          <a:p>
            <a:pPr algn="just"/>
            <a:r>
              <a:rPr lang="es-MX" dirty="0"/>
              <a:t>Poner en conocimiento del Oficial de Cumplimiento actividades inusuales y/o actividades sospechosas</a:t>
            </a:r>
          </a:p>
          <a:p>
            <a:pPr algn="just"/>
            <a:r>
              <a:rPr lang="es-MX" dirty="0"/>
              <a:t>Guardar y proteger la reserva comercial de CONVIVAMOS SEGURIDAD PRIVADA LTDA.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Modalidades</a:t>
            </a:r>
            <a:endParaRPr lang="es-CO" dirty="0"/>
          </a:p>
        </p:txBody>
      </p:sp>
      <p:sp>
        <p:nvSpPr>
          <p:cNvPr id="24579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/>
              <a:t>Colocación</a:t>
            </a:r>
          </a:p>
          <a:p>
            <a:pPr marL="0" indent="0" algn="just">
              <a:buNone/>
            </a:pPr>
            <a:r>
              <a:rPr lang="es-CO" dirty="0"/>
              <a:t>	Colocar las ganancias del crimen dentro del sistema financiero 	legitimo</a:t>
            </a:r>
          </a:p>
          <a:p>
            <a:pPr algn="just"/>
            <a:r>
              <a:rPr lang="es-CO" dirty="0"/>
              <a:t>Estratificación: </a:t>
            </a:r>
          </a:p>
          <a:p>
            <a:pPr marL="0" indent="0" algn="just">
              <a:buNone/>
            </a:pPr>
            <a:r>
              <a:rPr lang="es-CO" dirty="0"/>
              <a:t>	Convertir esas ganancias a otra forma creando una compleja 	capa 	de transacciones financieras para oscurecer la ruta del 	dinero</a:t>
            </a:r>
          </a:p>
          <a:p>
            <a:pPr algn="just"/>
            <a:r>
              <a:rPr lang="es-CO" dirty="0"/>
              <a:t>Integración: </a:t>
            </a:r>
          </a:p>
          <a:p>
            <a:pPr marL="0" indent="0" algn="just">
              <a:buNone/>
            </a:pPr>
            <a:r>
              <a:rPr lang="es-CO" dirty="0"/>
              <a:t>	Colocar las ganancias lavadas devuelta en la economía bajo un 	velo de legitimidad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AFCE6B-8AFE-4F43-8540-9656B190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763" y="36512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Marcador de contenido 2"/>
          <p:cNvSpPr>
            <a:spLocks noGrp="1"/>
          </p:cNvSpPr>
          <p:nvPr>
            <p:ph idx="1"/>
          </p:nvPr>
        </p:nvSpPr>
        <p:spPr>
          <a:xfrm>
            <a:off x="1282700" y="3429000"/>
            <a:ext cx="9626600" cy="4130675"/>
          </a:xfrm>
        </p:spPr>
        <p:txBody>
          <a:bodyPr/>
          <a:lstStyle/>
          <a:p>
            <a:r>
              <a:rPr lang="es-ES" altLang="es-CO" dirty="0"/>
              <a:t>Se entiende como operación inusual la que: “no se enmarque dentro de las prácticas normales de los negocios”.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4EB79B-B7B9-416C-B0CA-28F7110E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52" y="1005681"/>
            <a:ext cx="277049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38200" y="580231"/>
            <a:ext cx="10515600" cy="1325563"/>
          </a:xfrm>
        </p:spPr>
        <p:txBody>
          <a:bodyPr/>
          <a:lstStyle/>
          <a:p>
            <a:r>
              <a:rPr lang="es-ES" altLang="es-CO" dirty="0"/>
              <a:t>Operación sospechosa</a:t>
            </a:r>
            <a:br>
              <a:rPr lang="es-ES" altLang="es-CO" dirty="0"/>
            </a:br>
            <a:endParaRPr lang="es-ES" altLang="es-CO" dirty="0"/>
          </a:p>
        </p:txBody>
      </p:sp>
      <p:sp>
        <p:nvSpPr>
          <p:cNvPr id="2253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CO" dirty="0"/>
              <a:t>Operación sospechosa</a:t>
            </a:r>
          </a:p>
          <a:p>
            <a:pPr algn="just"/>
            <a:r>
              <a:rPr lang="es-ES" altLang="es-CO" dirty="0"/>
              <a:t>“Es aquella que por su número, cantidad o características no se enmarca dentro de los sistemas y prácticas normales de los negocios, de una industria o de un sector determinado y además, que de acuerdo con los usos y costumbres de la actividad que se trate, no ha podido ser razonablemente justificada. Cuando se detecten esta clase de operaciones, deben ser reportadas de manera inmediata a la UIAF. Se trata de una operación inusual que no está razonablemente justificada”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87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0F616F-92B3-4097-940A-03A3A8A0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57" y="511175"/>
            <a:ext cx="4618203" cy="1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57534" y="660400"/>
            <a:ext cx="10515600" cy="1325563"/>
          </a:xfrm>
        </p:spPr>
        <p:txBody>
          <a:bodyPr/>
          <a:lstStyle/>
          <a:p>
            <a:r>
              <a:rPr lang="es-ES" altLang="es-CO" dirty="0"/>
              <a:t>Procedimiento de Prevención y Control LA/FT</a:t>
            </a:r>
            <a:br>
              <a:rPr lang="es-ES" altLang="es-CO" dirty="0"/>
            </a:br>
            <a:endParaRPr lang="es-ES" altLang="es-CO" dirty="0"/>
          </a:p>
        </p:txBody>
      </p:sp>
      <p:sp>
        <p:nvSpPr>
          <p:cNvPr id="22531" name="Marcador de contenido 2"/>
          <p:cNvSpPr>
            <a:spLocks noGrp="1"/>
          </p:cNvSpPr>
          <p:nvPr>
            <p:ph idx="1"/>
          </p:nvPr>
        </p:nvSpPr>
        <p:spPr>
          <a:xfrm>
            <a:off x="715370" y="379090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altLang="es-CO" dirty="0"/>
              <a:t>No se permiten operaciones de pagos o compras con dinero en efectivo, salvo las excepciones establecidas en nuestros procedimientos (</a:t>
            </a:r>
            <a:r>
              <a:rPr lang="es-ES" altLang="es-CO" dirty="0" err="1"/>
              <a:t>Ej</a:t>
            </a:r>
            <a:r>
              <a:rPr lang="es-ES" altLang="es-CO" dirty="0"/>
              <a:t>: caja menor)</a:t>
            </a:r>
          </a:p>
          <a:p>
            <a:pPr algn="just"/>
            <a:r>
              <a:rPr lang="es-ES" altLang="es-CO" dirty="0"/>
              <a:t>Conocer a los clientes, proveedores, empleados, mediante debida diligencia, consulta en listas restrictivas</a:t>
            </a:r>
          </a:p>
          <a:p>
            <a:pPr algn="just"/>
            <a:r>
              <a:rPr lang="es-ES" altLang="es-CO" dirty="0"/>
              <a:t>Identificar operaciones inusuales o sospechosas y reportarlas.</a:t>
            </a:r>
          </a:p>
          <a:p>
            <a:pPr marL="0" indent="0">
              <a:buNone/>
            </a:pPr>
            <a:endParaRPr lang="es-ES" alt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087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84AA7F-2AAA-43CC-9E12-AA74725A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05" y="1603397"/>
            <a:ext cx="5296042" cy="19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1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38200" y="702463"/>
            <a:ext cx="10515600" cy="1325563"/>
          </a:xfrm>
        </p:spPr>
        <p:txBody>
          <a:bodyPr/>
          <a:lstStyle/>
          <a:p>
            <a:r>
              <a:rPr lang="es-ES" altLang="es-CO" dirty="0"/>
              <a:t>Procedimiento de Prevención y Control LA/FT</a:t>
            </a:r>
            <a:br>
              <a:rPr lang="es-ES" altLang="es-CO" dirty="0"/>
            </a:br>
            <a:endParaRPr lang="es-ES" altLang="es-CO" dirty="0"/>
          </a:p>
        </p:txBody>
      </p:sp>
      <p:sp>
        <p:nvSpPr>
          <p:cNvPr id="22531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altLang="es-CO" dirty="0"/>
              <a:t>Consulta en listas restrictivas: Contratos laborales, adquirir bienes y servicios, o iniciar servicio con un nuevo cliente. </a:t>
            </a:r>
          </a:p>
          <a:p>
            <a:pPr algn="just"/>
            <a:r>
              <a:rPr lang="es-ES" altLang="es-CO" dirty="0"/>
              <a:t>Convivamos Seguridad Privada </a:t>
            </a:r>
            <a:r>
              <a:rPr lang="es-ES" altLang="es-CO" dirty="0" err="1"/>
              <a:t>Ltda</a:t>
            </a:r>
            <a:r>
              <a:rPr lang="es-ES" altLang="es-CO" dirty="0"/>
              <a:t>, deberá consultar en las listas restrictivas, los antecedentes de las personas o empresas que se postulen a empleados, proveedores y contratistas. En caso de reporte negativo Convivamos Seguridad Privada se abstendrá de contratar. </a:t>
            </a:r>
          </a:p>
          <a:p>
            <a:pPr algn="just"/>
            <a:r>
              <a:rPr lang="es-ES" altLang="es-CO" dirty="0"/>
              <a:t>Requisito indispensable para cualquier tipo de proceso de selección de personal naturales y jurídicas el diligenciamiento del Formato de Autorización de Tratamiento de datos personales. </a:t>
            </a:r>
          </a:p>
          <a:p>
            <a:pPr algn="just"/>
            <a:endParaRPr lang="es-ES" altLang="es-CO" dirty="0"/>
          </a:p>
          <a:p>
            <a:endParaRPr lang="es-ES" alt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82"/>
            <a:ext cx="417002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38199" y="3910085"/>
            <a:ext cx="10515600" cy="1325563"/>
          </a:xfrm>
        </p:spPr>
        <p:txBody>
          <a:bodyPr/>
          <a:lstStyle/>
          <a:p>
            <a:pPr algn="ctr"/>
            <a:r>
              <a:rPr lang="es-ES" altLang="es-CO" dirty="0"/>
              <a:t>Muchas gracias</a:t>
            </a:r>
            <a:br>
              <a:rPr lang="es-ES" altLang="es-CO" dirty="0"/>
            </a:br>
            <a:endParaRPr lang="es-ES" alt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82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EBDE80-CC08-4C31-ACD2-85D1FBA6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6" y="15037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3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783734" y="1162843"/>
            <a:ext cx="8991600" cy="1325563"/>
          </a:xfrm>
        </p:spPr>
        <p:txBody>
          <a:bodyPr>
            <a:normAutofit fontScale="90000"/>
          </a:bodyPr>
          <a:lstStyle/>
          <a:p>
            <a:r>
              <a:rPr lang="en-US" altLang="es-CO" dirty="0"/>
              <a:t>SISTEMA INTEGRAL DE PREVENCION DE LAVADO DE ACTIVOS Y FINANCIACION DEL TERRORISMO-SIPLAFT</a:t>
            </a:r>
            <a:endParaRPr lang="es-ES" alt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E65B51-E474-4E9F-B38B-AAEC84809FCE}"/>
              </a:ext>
            </a:extLst>
          </p:cNvPr>
          <p:cNvSpPr txBox="1"/>
          <p:nvPr/>
        </p:nvSpPr>
        <p:spPr>
          <a:xfrm>
            <a:off x="2085012" y="3289110"/>
            <a:ext cx="925028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Agenda: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Presentacion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Video: “El lavado de dinero y la financiación del terrorismo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en la Economía global”.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28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32857" y="725487"/>
            <a:ext cx="5476874" cy="4681182"/>
          </a:xfrm>
        </p:spPr>
        <p:txBody>
          <a:bodyPr>
            <a:normAutofit/>
          </a:bodyPr>
          <a:lstStyle/>
          <a:p>
            <a:r>
              <a:rPr lang="en-US" altLang="es-CO" sz="2800" b="1" dirty="0"/>
              <a:t>QUE ES EL SIPLAFT?</a:t>
            </a:r>
            <a:br>
              <a:rPr lang="en-US" altLang="es-CO" sz="2800" b="1" dirty="0"/>
            </a:br>
            <a:br>
              <a:rPr lang="en-US" altLang="es-CO" sz="2800" dirty="0"/>
            </a:br>
            <a:r>
              <a:rPr lang="en-US" altLang="es-CO" sz="2800" dirty="0"/>
              <a:t>Es </a:t>
            </a:r>
            <a:r>
              <a:rPr lang="en-US" altLang="es-CO" sz="2800" dirty="0" err="1"/>
              <a:t>el</a:t>
            </a:r>
            <a:r>
              <a:rPr lang="en-US" altLang="es-CO" sz="2800" dirty="0"/>
              <a:t> </a:t>
            </a:r>
            <a:r>
              <a:rPr lang="en-US" altLang="es-CO" sz="2800" dirty="0" err="1"/>
              <a:t>sistema</a:t>
            </a:r>
            <a:r>
              <a:rPr lang="en-US" altLang="es-CO" sz="2800" dirty="0"/>
              <a:t> integral de </a:t>
            </a:r>
            <a:r>
              <a:rPr lang="en-US" altLang="es-CO" sz="2800" dirty="0" err="1"/>
              <a:t>prevencion</a:t>
            </a:r>
            <a:r>
              <a:rPr lang="en-US" altLang="es-CO" sz="2800" dirty="0"/>
              <a:t> de </a:t>
            </a:r>
            <a:r>
              <a:rPr lang="en-US" altLang="es-CO" sz="2800" dirty="0" err="1"/>
              <a:t>lavado</a:t>
            </a:r>
            <a:r>
              <a:rPr lang="en-US" altLang="es-CO" sz="2800" dirty="0"/>
              <a:t> de </a:t>
            </a:r>
            <a:r>
              <a:rPr lang="en-US" altLang="es-CO" sz="2800" dirty="0" err="1"/>
              <a:t>activos</a:t>
            </a:r>
            <a:r>
              <a:rPr lang="en-US" altLang="es-CO" sz="2800" dirty="0"/>
              <a:t> la </a:t>
            </a:r>
            <a:r>
              <a:rPr lang="en-US" altLang="es-CO" sz="2800" dirty="0" err="1"/>
              <a:t>financiación</a:t>
            </a:r>
            <a:r>
              <a:rPr lang="en-US" altLang="es-CO" sz="2800" dirty="0"/>
              <a:t> del </a:t>
            </a:r>
            <a:r>
              <a:rPr lang="en-US" altLang="es-CO" sz="2800" dirty="0" err="1"/>
              <a:t>terrorismo</a:t>
            </a:r>
            <a:r>
              <a:rPr lang="en-US" altLang="es-CO" sz="2800" dirty="0"/>
              <a:t> y </a:t>
            </a:r>
            <a:r>
              <a:rPr lang="en-US" altLang="es-CO" sz="2800" dirty="0" err="1"/>
              <a:t>el</a:t>
            </a:r>
            <a:r>
              <a:rPr lang="en-US" altLang="es-CO" sz="2800" dirty="0"/>
              <a:t> </a:t>
            </a:r>
            <a:r>
              <a:rPr lang="en-US" altLang="es-CO" sz="2800" dirty="0" err="1"/>
              <a:t>financiamiento</a:t>
            </a:r>
            <a:r>
              <a:rPr lang="en-US" altLang="es-CO" sz="2800" dirty="0"/>
              <a:t> de la </a:t>
            </a:r>
            <a:r>
              <a:rPr lang="en-US" altLang="es-CO" sz="2800" dirty="0" err="1"/>
              <a:t>proliferación</a:t>
            </a:r>
            <a:r>
              <a:rPr lang="en-US" altLang="es-CO" sz="2800" dirty="0"/>
              <a:t> de </a:t>
            </a:r>
            <a:r>
              <a:rPr lang="en-US" altLang="es-CO" sz="2800" dirty="0" err="1"/>
              <a:t>armas</a:t>
            </a:r>
            <a:r>
              <a:rPr lang="en-US" altLang="es-CO" sz="2800" dirty="0"/>
              <a:t> de </a:t>
            </a:r>
            <a:r>
              <a:rPr lang="en-US" altLang="es-CO" sz="2800" dirty="0" err="1"/>
              <a:t>destrucción</a:t>
            </a:r>
            <a:r>
              <a:rPr lang="en-US" altLang="es-CO" sz="2800" dirty="0"/>
              <a:t> </a:t>
            </a:r>
            <a:r>
              <a:rPr lang="en-US" altLang="es-CO" sz="2800" dirty="0" err="1"/>
              <a:t>masiva</a:t>
            </a:r>
            <a:endParaRPr lang="es-ES" alt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565E42-B9A3-490B-B660-5DCD31C4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529" y="1608753"/>
            <a:ext cx="4963285" cy="23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/>
              <a:t>Que es lavado de activos?</a:t>
            </a:r>
          </a:p>
        </p:txBody>
      </p:sp>
      <p:sp>
        <p:nvSpPr>
          <p:cNvPr id="14339" name="Marcador de contenido 2"/>
          <p:cNvSpPr>
            <a:spLocks noGrp="1"/>
          </p:cNvSpPr>
          <p:nvPr>
            <p:ph idx="1"/>
          </p:nvPr>
        </p:nvSpPr>
        <p:spPr>
          <a:xfrm>
            <a:off x="791067" y="1253331"/>
            <a:ext cx="5426122" cy="4351338"/>
          </a:xfrm>
        </p:spPr>
        <p:txBody>
          <a:bodyPr/>
          <a:lstStyle/>
          <a:p>
            <a:pPr marL="0" indent="0">
              <a:buNone/>
            </a:pPr>
            <a:br>
              <a:rPr lang="es-ES" altLang="es-CO" b="1" dirty="0"/>
            </a:br>
            <a:br>
              <a:rPr lang="es-ES" altLang="es-CO" dirty="0"/>
            </a:br>
            <a:r>
              <a:rPr lang="es-ES" altLang="es-CO" dirty="0"/>
              <a:t>El lavado de activos es un delito que se encuentra descrito en el articulo 323 del código penal colombiano. </a:t>
            </a:r>
          </a:p>
          <a:p>
            <a:r>
              <a:rPr lang="es-ES" altLang="es-CO" dirty="0"/>
              <a:t>Es la modalidad mediante el cual organizaciones criminales buscan dar apariencia de legalidad a los recursos generados de sus actividades ilícitas.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7E6F13-AECE-4278-9EF1-BD664AE3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9695"/>
            <a:ext cx="5467174" cy="36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838200" y="613965"/>
            <a:ext cx="10515600" cy="1325563"/>
          </a:xfrm>
        </p:spPr>
        <p:txBody>
          <a:bodyPr/>
          <a:lstStyle/>
          <a:p>
            <a:r>
              <a:rPr lang="es-ES" altLang="es-CO" dirty="0"/>
              <a:t>¿Qué es la Financiación del Terrorismo?</a:t>
            </a:r>
            <a:br>
              <a:rPr lang="es-ES" altLang="es-CO" dirty="0"/>
            </a:br>
            <a:endParaRPr lang="es-ES" altLang="es-CO" dirty="0"/>
          </a:p>
        </p:txBody>
      </p:sp>
      <p:sp>
        <p:nvSpPr>
          <p:cNvPr id="15363" name="Marcador de contenido 2"/>
          <p:cNvSpPr>
            <a:spLocks noGrp="1"/>
          </p:cNvSpPr>
          <p:nvPr>
            <p:ph idx="1"/>
          </p:nvPr>
        </p:nvSpPr>
        <p:spPr>
          <a:xfrm>
            <a:off x="5540991" y="1203300"/>
            <a:ext cx="5812809" cy="4351338"/>
          </a:xfrm>
        </p:spPr>
        <p:txBody>
          <a:bodyPr/>
          <a:lstStyle/>
          <a:p>
            <a:endParaRPr lang="es-ES" altLang="es-CO" dirty="0"/>
          </a:p>
          <a:p>
            <a:endParaRPr lang="es-ES" altLang="es-CO" dirty="0"/>
          </a:p>
          <a:p>
            <a:pPr algn="just"/>
            <a:r>
              <a:rPr lang="es-ES" altLang="es-CO" dirty="0"/>
              <a:t>En Colombia este delito lo describe el artículo 345 del código penal. La financiación del terrorismo es el apoyo financiero de cualquier forma con dineros de origen licito o ilícito,  al terrorismo o a aquéllos que lo fomentan, planifican o están implicados en el mismo.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E0DEBA-38F9-4960-8324-A34FC553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65" y="2173691"/>
            <a:ext cx="4819648" cy="33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838200" y="613965"/>
            <a:ext cx="10515600" cy="1325563"/>
          </a:xfrm>
        </p:spPr>
        <p:txBody>
          <a:bodyPr/>
          <a:lstStyle/>
          <a:p>
            <a:r>
              <a:rPr lang="es-ES" altLang="es-CO" dirty="0"/>
              <a:t>¿Qué es el riesgo de lavado de activos?</a:t>
            </a:r>
            <a:br>
              <a:rPr lang="es-ES" altLang="es-CO" dirty="0"/>
            </a:br>
            <a:endParaRPr lang="es-ES" altLang="es-CO" dirty="0"/>
          </a:p>
        </p:txBody>
      </p:sp>
      <p:sp>
        <p:nvSpPr>
          <p:cNvPr id="15363" name="Marcador de contenido 2"/>
          <p:cNvSpPr>
            <a:spLocks noGrp="1"/>
          </p:cNvSpPr>
          <p:nvPr>
            <p:ph idx="1"/>
          </p:nvPr>
        </p:nvSpPr>
        <p:spPr>
          <a:xfrm>
            <a:off x="838200" y="1177753"/>
            <a:ext cx="5617191" cy="4351338"/>
          </a:xfrm>
        </p:spPr>
        <p:txBody>
          <a:bodyPr>
            <a:normAutofit fontScale="92500"/>
          </a:bodyPr>
          <a:lstStyle/>
          <a:p>
            <a:endParaRPr lang="es-ES" altLang="es-CO" dirty="0"/>
          </a:p>
          <a:p>
            <a:endParaRPr lang="es-ES" altLang="es-CO" dirty="0"/>
          </a:p>
          <a:p>
            <a:pPr algn="just"/>
            <a:r>
              <a:rPr lang="es-ES" altLang="es-CO" dirty="0"/>
              <a:t>El riesgo de lavado de activos y la financiación del terrorismo consiste en la posibilidad de que la empresa sea utilizada para cometer este delito de manera que Convivamos Seguridad Privada Ltda., debe aportar Políticas y procedimientos para evitar la materialización de estos delitos en las operaciones de la compañía.  </a:t>
            </a:r>
          </a:p>
          <a:p>
            <a:endParaRPr lang="es-ES" alt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55E6A4-A1C4-4284-9FED-50781E2F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43" y="1939527"/>
            <a:ext cx="5028502" cy="32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/>
              <a:t>Marco legal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>
          <a:xfrm>
            <a:off x="688074" y="1593613"/>
            <a:ext cx="10515600" cy="2800966"/>
          </a:xfrm>
        </p:spPr>
        <p:txBody>
          <a:bodyPr/>
          <a:lstStyle/>
          <a:p>
            <a:pPr algn="just"/>
            <a:r>
              <a:rPr lang="es-ES" altLang="es-CO" dirty="0"/>
              <a:t>40 recomendaciones del Grupo de Acción Financiera Internacional GAFI y especialmente, a la legislación proferida por el Gobierno Nacional en la Ley 1121 de 2006 y en la ley 1778 de 2016.</a:t>
            </a:r>
          </a:p>
          <a:p>
            <a:pPr algn="just"/>
            <a:r>
              <a:rPr lang="es-ES" altLang="es-CO" dirty="0"/>
              <a:t>Circular externa 008 de 2011. SARLAFT</a:t>
            </a:r>
          </a:p>
          <a:p>
            <a:pPr algn="just"/>
            <a:r>
              <a:rPr lang="es-ES" altLang="es-CO" dirty="0"/>
              <a:t>CIRCULAR EXTERNA </a:t>
            </a:r>
            <a:r>
              <a:rPr lang="es-ES" altLang="es-CO" dirty="0" err="1"/>
              <a:t>Nº</a:t>
            </a:r>
            <a:r>
              <a:rPr lang="es-ES" altLang="es-CO" dirty="0"/>
              <a:t> 20172000000465 Superintendencia de Vigilancia y Seguridad Privada</a:t>
            </a:r>
          </a:p>
          <a:p>
            <a:endParaRPr lang="es-ES" alt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DC9F4E-7DA6-4211-BEB9-272AE7DE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70" y="3870467"/>
            <a:ext cx="4107266" cy="27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/>
              <a:t>Marco Legal</a:t>
            </a:r>
          </a:p>
        </p:txBody>
      </p:sp>
      <p:sp>
        <p:nvSpPr>
          <p:cNvPr id="17411" name="Marcador de contenido 2"/>
          <p:cNvSpPr>
            <a:spLocks noGrp="1"/>
          </p:cNvSpPr>
          <p:nvPr>
            <p:ph idx="1"/>
          </p:nvPr>
        </p:nvSpPr>
        <p:spPr>
          <a:xfrm>
            <a:off x="763771" y="4317206"/>
            <a:ext cx="10515600" cy="4351338"/>
          </a:xfrm>
        </p:spPr>
        <p:txBody>
          <a:bodyPr/>
          <a:lstStyle/>
          <a:p>
            <a:pPr algn="just"/>
            <a:r>
              <a:rPr lang="es-ES" altLang="es-CO" dirty="0"/>
              <a:t>“En materia de cooperación y coordinación nacional, esta circular acoge en su totalidad la segunda recomendación del GAFI en cuanto al “desarrollo e implementación de políticas y actividades para combatir el lavado de activos, el financiamiento del terrorismo y el financiamiento de la proliferación de armas de destrucción masiva”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9F6D1D-E2E0-4EBF-872B-1B6DDEEE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79" y="1465576"/>
            <a:ext cx="4940774" cy="27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2775"/>
            <a:ext cx="10515600" cy="1325563"/>
          </a:xfrm>
        </p:spPr>
        <p:txBody>
          <a:bodyPr/>
          <a:lstStyle/>
          <a:p>
            <a:r>
              <a:rPr lang="es-MX" dirty="0"/>
              <a:t>Políticas de Prevención de Lavado de Activos y Financiación del Terrorismo en Convivamos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187" y="2362342"/>
            <a:ext cx="5644487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/>
              <a:t>Garantizar la transparencia y seguridad en nuestras operaciones de vigilancia y seguridad privada, generando confianza en nuestros clientes, partes interesadas, proveedores, empleados, contratistas y relacionados, previniendo, controlando y reportando las situaciones y riesgos que exponen a la compañía a los efectos asociados con dineros provenientes de actividades delictivas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0025" cy="7254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D5E80F-8B63-4AAB-B39D-93FFB51C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00" y="3064847"/>
            <a:ext cx="4892413" cy="18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8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1025</Words>
  <Application>Microsoft Office PowerPoint</Application>
  <PresentationFormat>Panorámica</PresentationFormat>
  <Paragraphs>61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SISTEMA INTEGRAL DE PREVENCION DE LAVADO DE ACTIVOS Y FINANCIACION DEL TERRORISMO-SIPLAFT</vt:lpstr>
      <vt:lpstr>QUE ES EL SIPLAFT?  Es el sistema integral de prevencion de lavado de activos la financiación del terrorismo y el financiamiento de la proliferación de armas de destrucción masiva</vt:lpstr>
      <vt:lpstr>Que es lavado de activos?</vt:lpstr>
      <vt:lpstr>¿Qué es la Financiación del Terrorismo? </vt:lpstr>
      <vt:lpstr>¿Qué es el riesgo de lavado de activos? </vt:lpstr>
      <vt:lpstr>Marco legal</vt:lpstr>
      <vt:lpstr>Marco Legal</vt:lpstr>
      <vt:lpstr>Políticas de Prevención de Lavado de Activos y Financiación del Terrorismo en Convivamos</vt:lpstr>
      <vt:lpstr>Políticas de Prevención de Lavado de Activos y Financiación del Terrorismo en Convivamos</vt:lpstr>
      <vt:lpstr>Código de ética y conducta empleados</vt:lpstr>
      <vt:lpstr>Código ética y conducta empleados</vt:lpstr>
      <vt:lpstr>Modalidades</vt:lpstr>
      <vt:lpstr>Presentación de PowerPoint</vt:lpstr>
      <vt:lpstr>Operación sospechosa </vt:lpstr>
      <vt:lpstr>Procedimiento de Prevención y Control LA/FT </vt:lpstr>
      <vt:lpstr>Procedimiento de Prevención y Control LA/FT 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Acosta</dc:creator>
  <cp:lastModifiedBy>Rafael Acosta</cp:lastModifiedBy>
  <cp:revision>42</cp:revision>
  <dcterms:created xsi:type="dcterms:W3CDTF">2019-09-24T20:25:56Z</dcterms:created>
  <dcterms:modified xsi:type="dcterms:W3CDTF">2022-03-18T14:39:32Z</dcterms:modified>
</cp:coreProperties>
</file>